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0"/>
    <p:restoredTop sz="94724"/>
  </p:normalViewPr>
  <p:slideViewPr>
    <p:cSldViewPr snapToGrid="0" snapToObjects="1">
      <p:cViewPr varScale="1">
        <p:scale>
          <a:sx n="82" d="100"/>
          <a:sy n="82" d="100"/>
        </p:scale>
        <p:origin x="110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C8097-C8FB-4983-AE45-648AF1269189}" type="datetimeFigureOut">
              <a:rPr lang="en-US" smtClean="0"/>
              <a:t>6/25/2018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646B0-5344-452F-BE7E-3F1FAA268796}" type="slidenum">
              <a:rPr lang="en-US" smtClean="0"/>
              <a:t>‹#›</a:t>
            </a:fld>
            <a:endParaRPr lang="en-US"/>
          </a:p>
        </p:txBody>
      </p:sp>
    </p:spTree>
    <p:extLst>
      <p:ext uri="{BB962C8B-B14F-4D97-AF65-F5344CB8AC3E}">
        <p14:creationId xmlns:p14="http://schemas.microsoft.com/office/powerpoint/2010/main" val="676206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Mike for that introduction, I would like to introduce Peter Wade, PE of Merced Irrigation District. We are both based in Northern California. We invite you to engage with this presentation as it is currently posted online with additional information and videos completely open to all, so no need to capture with your cell phones. 30 seconds! NO death by </a:t>
            </a:r>
            <a:r>
              <a:rPr lang="en-US" dirty="0" err="1"/>
              <a:t>Powerpoint</a:t>
            </a:r>
            <a:endParaRPr lang="en-US" dirty="0"/>
          </a:p>
        </p:txBody>
      </p:sp>
      <p:sp>
        <p:nvSpPr>
          <p:cNvPr id="4" name="Slide Number Placeholder 3"/>
          <p:cNvSpPr>
            <a:spLocks noGrp="1"/>
          </p:cNvSpPr>
          <p:nvPr>
            <p:ph type="sldNum" sz="quarter" idx="10"/>
          </p:nvPr>
        </p:nvSpPr>
        <p:spPr/>
        <p:txBody>
          <a:bodyPr/>
          <a:lstStyle/>
          <a:p>
            <a:fld id="{050646B0-5344-452F-BE7E-3F1FAA268796}" type="slidenum">
              <a:rPr lang="en-US" smtClean="0"/>
              <a:t>1</a:t>
            </a:fld>
            <a:endParaRPr lang="en-US"/>
          </a:p>
        </p:txBody>
      </p:sp>
    </p:spTree>
    <p:extLst>
      <p:ext uri="{BB962C8B-B14F-4D97-AF65-F5344CB8AC3E}">
        <p14:creationId xmlns:p14="http://schemas.microsoft.com/office/powerpoint/2010/main" val="66464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talk about the process and initial findings</a:t>
            </a:r>
          </a:p>
        </p:txBody>
      </p:sp>
      <p:sp>
        <p:nvSpPr>
          <p:cNvPr id="4" name="Slide Number Placeholder 3"/>
          <p:cNvSpPr>
            <a:spLocks noGrp="1"/>
          </p:cNvSpPr>
          <p:nvPr>
            <p:ph type="sldNum" sz="quarter" idx="10"/>
          </p:nvPr>
        </p:nvSpPr>
        <p:spPr/>
        <p:txBody>
          <a:bodyPr/>
          <a:lstStyle/>
          <a:p>
            <a:fld id="{050646B0-5344-452F-BE7E-3F1FAA268796}" type="slidenum">
              <a:rPr lang="en-US" smtClean="0"/>
              <a:t>10</a:t>
            </a:fld>
            <a:endParaRPr lang="en-US"/>
          </a:p>
        </p:txBody>
      </p:sp>
    </p:spTree>
    <p:extLst>
      <p:ext uri="{BB962C8B-B14F-4D97-AF65-F5344CB8AC3E}">
        <p14:creationId xmlns:p14="http://schemas.microsoft.com/office/powerpoint/2010/main" val="67323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as you can see on this slide we have the ability to have the Phase I and III side by side in real time. This data set was delivered in multiple formats for a variety of uses </a:t>
            </a:r>
            <a:r>
              <a:rPr lang="en-US"/>
              <a:t>by multiple  </a:t>
            </a:r>
            <a:r>
              <a:rPr lang="en-US" dirty="0"/>
              <a:t>consultants</a:t>
            </a:r>
          </a:p>
        </p:txBody>
      </p:sp>
      <p:sp>
        <p:nvSpPr>
          <p:cNvPr id="4" name="Slide Number Placeholder 3"/>
          <p:cNvSpPr>
            <a:spLocks noGrp="1"/>
          </p:cNvSpPr>
          <p:nvPr>
            <p:ph type="sldNum" sz="quarter" idx="10"/>
          </p:nvPr>
        </p:nvSpPr>
        <p:spPr/>
        <p:txBody>
          <a:bodyPr/>
          <a:lstStyle/>
          <a:p>
            <a:fld id="{050646B0-5344-452F-BE7E-3F1FAA268796}" type="slidenum">
              <a:rPr lang="en-US" smtClean="0"/>
              <a:t>11</a:t>
            </a:fld>
            <a:endParaRPr lang="en-US"/>
          </a:p>
        </p:txBody>
      </p:sp>
    </p:spTree>
    <p:extLst>
      <p:ext uri="{BB962C8B-B14F-4D97-AF65-F5344CB8AC3E}">
        <p14:creationId xmlns:p14="http://schemas.microsoft.com/office/powerpoint/2010/main" val="23270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Peter Wade of MID we thank you for your questions and attendance. NOW you can take a picture of this slide to review this material online as you wish. Please make sure that your business card is in the bowl for the drawing of the High Def / smart phone controlled DRONE. We will meet in the lobby right outside the door. THANK YOU.</a:t>
            </a:r>
          </a:p>
        </p:txBody>
      </p:sp>
      <p:sp>
        <p:nvSpPr>
          <p:cNvPr id="4" name="Slide Number Placeholder 3"/>
          <p:cNvSpPr>
            <a:spLocks noGrp="1"/>
          </p:cNvSpPr>
          <p:nvPr>
            <p:ph type="sldNum" sz="quarter" idx="10"/>
          </p:nvPr>
        </p:nvSpPr>
        <p:spPr/>
        <p:txBody>
          <a:bodyPr/>
          <a:lstStyle/>
          <a:p>
            <a:fld id="{050646B0-5344-452F-BE7E-3F1FAA268796}" type="slidenum">
              <a:rPr lang="en-US" smtClean="0"/>
              <a:t>12</a:t>
            </a:fld>
            <a:endParaRPr lang="en-US"/>
          </a:p>
        </p:txBody>
      </p:sp>
    </p:spTree>
    <p:extLst>
      <p:ext uri="{BB962C8B-B14F-4D97-AF65-F5344CB8AC3E}">
        <p14:creationId xmlns:p14="http://schemas.microsoft.com/office/powerpoint/2010/main" val="245860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drone usage continues to grow in many different facets, MID took a giant leap forward to become a leader in ground based aerial data modeling. 30 seconds</a:t>
            </a:r>
          </a:p>
        </p:txBody>
      </p:sp>
      <p:sp>
        <p:nvSpPr>
          <p:cNvPr id="4" name="Slide Number Placeholder 3"/>
          <p:cNvSpPr>
            <a:spLocks noGrp="1"/>
          </p:cNvSpPr>
          <p:nvPr>
            <p:ph type="sldNum" sz="quarter" idx="10"/>
          </p:nvPr>
        </p:nvSpPr>
        <p:spPr/>
        <p:txBody>
          <a:bodyPr/>
          <a:lstStyle/>
          <a:p>
            <a:fld id="{050646B0-5344-452F-BE7E-3F1FAA268796}" type="slidenum">
              <a:rPr lang="en-US" smtClean="0"/>
              <a:t>2</a:t>
            </a:fld>
            <a:endParaRPr lang="en-US"/>
          </a:p>
        </p:txBody>
      </p:sp>
    </p:spTree>
    <p:extLst>
      <p:ext uri="{BB962C8B-B14F-4D97-AF65-F5344CB8AC3E}">
        <p14:creationId xmlns:p14="http://schemas.microsoft.com/office/powerpoint/2010/main" val="392962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existing conditions of the project. Remember ONE minute per slide</a:t>
            </a:r>
          </a:p>
        </p:txBody>
      </p:sp>
      <p:sp>
        <p:nvSpPr>
          <p:cNvPr id="4" name="Slide Number Placeholder 3"/>
          <p:cNvSpPr>
            <a:spLocks noGrp="1"/>
          </p:cNvSpPr>
          <p:nvPr>
            <p:ph type="sldNum" sz="quarter" idx="10"/>
          </p:nvPr>
        </p:nvSpPr>
        <p:spPr/>
        <p:txBody>
          <a:bodyPr/>
          <a:lstStyle/>
          <a:p>
            <a:fld id="{050646B0-5344-452F-BE7E-3F1FAA268796}" type="slidenum">
              <a:rPr lang="en-US" smtClean="0"/>
              <a:t>3</a:t>
            </a:fld>
            <a:endParaRPr lang="en-US"/>
          </a:p>
        </p:txBody>
      </p:sp>
    </p:spTree>
    <p:extLst>
      <p:ext uri="{BB962C8B-B14F-4D97-AF65-F5344CB8AC3E}">
        <p14:creationId xmlns:p14="http://schemas.microsoft.com/office/powerpoint/2010/main" val="1753862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We all logged in each morning as these events in February unfolded to see the latest. This image was taken from a Cessna outside of the TFR. NAA had to re hanger our planes as we fell along with </a:t>
            </a:r>
            <a:r>
              <a:rPr lang="en-US" dirty="0" err="1"/>
              <a:t>appox</a:t>
            </a:r>
            <a:r>
              <a:rPr lang="en-US" dirty="0"/>
              <a:t>. 200,000 others inside the evac zone</a:t>
            </a:r>
          </a:p>
        </p:txBody>
      </p:sp>
      <p:sp>
        <p:nvSpPr>
          <p:cNvPr id="4" name="Slide Number Placeholder 3"/>
          <p:cNvSpPr>
            <a:spLocks noGrp="1"/>
          </p:cNvSpPr>
          <p:nvPr>
            <p:ph type="sldNum" sz="quarter" idx="10"/>
          </p:nvPr>
        </p:nvSpPr>
        <p:spPr/>
        <p:txBody>
          <a:bodyPr/>
          <a:lstStyle/>
          <a:p>
            <a:fld id="{050646B0-5344-452F-BE7E-3F1FAA268796}" type="slidenum">
              <a:rPr lang="en-US" smtClean="0"/>
              <a:t>4</a:t>
            </a:fld>
            <a:endParaRPr lang="en-US"/>
          </a:p>
        </p:txBody>
      </p:sp>
    </p:spTree>
    <p:extLst>
      <p:ext uri="{BB962C8B-B14F-4D97-AF65-F5344CB8AC3E}">
        <p14:creationId xmlns:p14="http://schemas.microsoft.com/office/powerpoint/2010/main" val="330354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scouring conditions of Phase I</a:t>
            </a:r>
          </a:p>
        </p:txBody>
      </p:sp>
      <p:sp>
        <p:nvSpPr>
          <p:cNvPr id="4" name="Slide Number Placeholder 3"/>
          <p:cNvSpPr>
            <a:spLocks noGrp="1"/>
          </p:cNvSpPr>
          <p:nvPr>
            <p:ph type="sldNum" sz="quarter" idx="10"/>
          </p:nvPr>
        </p:nvSpPr>
        <p:spPr/>
        <p:txBody>
          <a:bodyPr/>
          <a:lstStyle/>
          <a:p>
            <a:fld id="{050646B0-5344-452F-BE7E-3F1FAA268796}" type="slidenum">
              <a:rPr lang="en-US" smtClean="0"/>
              <a:t>5</a:t>
            </a:fld>
            <a:endParaRPr lang="en-US"/>
          </a:p>
        </p:txBody>
      </p:sp>
    </p:spTree>
    <p:extLst>
      <p:ext uri="{BB962C8B-B14F-4D97-AF65-F5344CB8AC3E}">
        <p14:creationId xmlns:p14="http://schemas.microsoft.com/office/powerpoint/2010/main" val="314108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begins on Phase II – how many man hours / days / weeks</a:t>
            </a:r>
          </a:p>
        </p:txBody>
      </p:sp>
      <p:sp>
        <p:nvSpPr>
          <p:cNvPr id="4" name="Slide Number Placeholder 3"/>
          <p:cNvSpPr>
            <a:spLocks noGrp="1"/>
          </p:cNvSpPr>
          <p:nvPr>
            <p:ph type="sldNum" sz="quarter" idx="10"/>
          </p:nvPr>
        </p:nvSpPr>
        <p:spPr/>
        <p:txBody>
          <a:bodyPr/>
          <a:lstStyle/>
          <a:p>
            <a:fld id="{050646B0-5344-452F-BE7E-3F1FAA268796}" type="slidenum">
              <a:rPr lang="en-US" smtClean="0"/>
              <a:t>6</a:t>
            </a:fld>
            <a:endParaRPr lang="en-US"/>
          </a:p>
        </p:txBody>
      </p:sp>
    </p:spTree>
    <p:extLst>
      <p:ext uri="{BB962C8B-B14F-4D97-AF65-F5344CB8AC3E}">
        <p14:creationId xmlns:p14="http://schemas.microsoft.com/office/powerpoint/2010/main" val="318767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Construction process</a:t>
            </a:r>
          </a:p>
        </p:txBody>
      </p:sp>
      <p:sp>
        <p:nvSpPr>
          <p:cNvPr id="4" name="Slide Number Placeholder 3"/>
          <p:cNvSpPr>
            <a:spLocks noGrp="1"/>
          </p:cNvSpPr>
          <p:nvPr>
            <p:ph type="sldNum" sz="quarter" idx="10"/>
          </p:nvPr>
        </p:nvSpPr>
        <p:spPr/>
        <p:txBody>
          <a:bodyPr/>
          <a:lstStyle/>
          <a:p>
            <a:fld id="{050646B0-5344-452F-BE7E-3F1FAA268796}" type="slidenum">
              <a:rPr lang="en-US" smtClean="0"/>
              <a:t>7</a:t>
            </a:fld>
            <a:endParaRPr lang="en-US"/>
          </a:p>
        </p:txBody>
      </p:sp>
    </p:spTree>
    <p:extLst>
      <p:ext uri="{BB962C8B-B14F-4D97-AF65-F5344CB8AC3E}">
        <p14:creationId xmlns:p14="http://schemas.microsoft.com/office/powerpoint/2010/main" val="367939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stats: cubic yards of….. Total tons of boulders…..</a:t>
            </a:r>
          </a:p>
        </p:txBody>
      </p:sp>
      <p:sp>
        <p:nvSpPr>
          <p:cNvPr id="4" name="Slide Number Placeholder 3"/>
          <p:cNvSpPr>
            <a:spLocks noGrp="1"/>
          </p:cNvSpPr>
          <p:nvPr>
            <p:ph type="sldNum" sz="quarter" idx="10"/>
          </p:nvPr>
        </p:nvSpPr>
        <p:spPr/>
        <p:txBody>
          <a:bodyPr/>
          <a:lstStyle/>
          <a:p>
            <a:fld id="{050646B0-5344-452F-BE7E-3F1FAA268796}" type="slidenum">
              <a:rPr lang="en-US" smtClean="0"/>
              <a:t>8</a:t>
            </a:fld>
            <a:endParaRPr lang="en-US"/>
          </a:p>
        </p:txBody>
      </p:sp>
    </p:spTree>
    <p:extLst>
      <p:ext uri="{BB962C8B-B14F-4D97-AF65-F5344CB8AC3E}">
        <p14:creationId xmlns:p14="http://schemas.microsoft.com/office/powerpoint/2010/main" val="272043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Photogrammetry was used to model the spillway / downstream condition / emergency spillway / dam and powerhouse. All data is stored on a secure cloud server for the client and consultants use. Remember ONE minute per slide</a:t>
            </a:r>
          </a:p>
        </p:txBody>
      </p:sp>
      <p:sp>
        <p:nvSpPr>
          <p:cNvPr id="4" name="Slide Number Placeholder 3"/>
          <p:cNvSpPr>
            <a:spLocks noGrp="1"/>
          </p:cNvSpPr>
          <p:nvPr>
            <p:ph type="sldNum" sz="quarter" idx="10"/>
          </p:nvPr>
        </p:nvSpPr>
        <p:spPr/>
        <p:txBody>
          <a:bodyPr/>
          <a:lstStyle/>
          <a:p>
            <a:fld id="{050646B0-5344-452F-BE7E-3F1FAA268796}" type="slidenum">
              <a:rPr lang="en-US" smtClean="0"/>
              <a:t>9</a:t>
            </a:fld>
            <a:endParaRPr lang="en-US"/>
          </a:p>
        </p:txBody>
      </p:sp>
    </p:spTree>
    <p:extLst>
      <p:ext uri="{BB962C8B-B14F-4D97-AF65-F5344CB8AC3E}">
        <p14:creationId xmlns:p14="http://schemas.microsoft.com/office/powerpoint/2010/main" val="308415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946780-5BD6-2D46-BC7F-31DFDF603D34}"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FABF2-A1FC-6447-94D3-4CA532BA18CA}" type="slidenum">
              <a:rPr lang="en-US" smtClean="0"/>
              <a:t>‹#›</a:t>
            </a:fld>
            <a:endParaRPr lang="en-US"/>
          </a:p>
        </p:txBody>
      </p:sp>
    </p:spTree>
    <p:extLst>
      <p:ext uri="{BB962C8B-B14F-4D97-AF65-F5344CB8AC3E}">
        <p14:creationId xmlns:p14="http://schemas.microsoft.com/office/powerpoint/2010/main" val="58607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46780-5BD6-2D46-BC7F-31DFDF603D34}"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FABF2-A1FC-6447-94D3-4CA532BA18CA}" type="slidenum">
              <a:rPr lang="en-US" smtClean="0"/>
              <a:t>‹#›</a:t>
            </a:fld>
            <a:endParaRPr lang="en-US"/>
          </a:p>
        </p:txBody>
      </p:sp>
    </p:spTree>
    <p:extLst>
      <p:ext uri="{BB962C8B-B14F-4D97-AF65-F5344CB8AC3E}">
        <p14:creationId xmlns:p14="http://schemas.microsoft.com/office/powerpoint/2010/main" val="39683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46780-5BD6-2D46-BC7F-31DFDF603D34}"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FABF2-A1FC-6447-94D3-4CA532BA18CA}" type="slidenum">
              <a:rPr lang="en-US" smtClean="0"/>
              <a:t>‹#›</a:t>
            </a:fld>
            <a:endParaRPr lang="en-US"/>
          </a:p>
        </p:txBody>
      </p:sp>
    </p:spTree>
    <p:extLst>
      <p:ext uri="{BB962C8B-B14F-4D97-AF65-F5344CB8AC3E}">
        <p14:creationId xmlns:p14="http://schemas.microsoft.com/office/powerpoint/2010/main" val="168858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46780-5BD6-2D46-BC7F-31DFDF603D34}"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FABF2-A1FC-6447-94D3-4CA532BA18CA}" type="slidenum">
              <a:rPr lang="en-US" smtClean="0"/>
              <a:t>‹#›</a:t>
            </a:fld>
            <a:endParaRPr lang="en-US"/>
          </a:p>
        </p:txBody>
      </p:sp>
    </p:spTree>
    <p:extLst>
      <p:ext uri="{BB962C8B-B14F-4D97-AF65-F5344CB8AC3E}">
        <p14:creationId xmlns:p14="http://schemas.microsoft.com/office/powerpoint/2010/main" val="184040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946780-5BD6-2D46-BC7F-31DFDF603D34}"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FABF2-A1FC-6447-94D3-4CA532BA18CA}" type="slidenum">
              <a:rPr lang="en-US" smtClean="0"/>
              <a:t>‹#›</a:t>
            </a:fld>
            <a:endParaRPr lang="en-US"/>
          </a:p>
        </p:txBody>
      </p:sp>
    </p:spTree>
    <p:extLst>
      <p:ext uri="{BB962C8B-B14F-4D97-AF65-F5344CB8AC3E}">
        <p14:creationId xmlns:p14="http://schemas.microsoft.com/office/powerpoint/2010/main" val="144349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946780-5BD6-2D46-BC7F-31DFDF603D34}"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FABF2-A1FC-6447-94D3-4CA532BA18CA}" type="slidenum">
              <a:rPr lang="en-US" smtClean="0"/>
              <a:t>‹#›</a:t>
            </a:fld>
            <a:endParaRPr lang="en-US"/>
          </a:p>
        </p:txBody>
      </p:sp>
    </p:spTree>
    <p:extLst>
      <p:ext uri="{BB962C8B-B14F-4D97-AF65-F5344CB8AC3E}">
        <p14:creationId xmlns:p14="http://schemas.microsoft.com/office/powerpoint/2010/main" val="72982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946780-5BD6-2D46-BC7F-31DFDF603D34}"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FABF2-A1FC-6447-94D3-4CA532BA18CA}" type="slidenum">
              <a:rPr lang="en-US" smtClean="0"/>
              <a:t>‹#›</a:t>
            </a:fld>
            <a:endParaRPr lang="en-US"/>
          </a:p>
        </p:txBody>
      </p:sp>
    </p:spTree>
    <p:extLst>
      <p:ext uri="{BB962C8B-B14F-4D97-AF65-F5344CB8AC3E}">
        <p14:creationId xmlns:p14="http://schemas.microsoft.com/office/powerpoint/2010/main" val="185635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946780-5BD6-2D46-BC7F-31DFDF603D34}" type="datetimeFigureOut">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FABF2-A1FC-6447-94D3-4CA532BA18CA}" type="slidenum">
              <a:rPr lang="en-US" smtClean="0"/>
              <a:t>‹#›</a:t>
            </a:fld>
            <a:endParaRPr lang="en-US"/>
          </a:p>
        </p:txBody>
      </p:sp>
    </p:spTree>
    <p:extLst>
      <p:ext uri="{BB962C8B-B14F-4D97-AF65-F5344CB8AC3E}">
        <p14:creationId xmlns:p14="http://schemas.microsoft.com/office/powerpoint/2010/main" val="112461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46780-5BD6-2D46-BC7F-31DFDF603D34}" type="datetimeFigureOut">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FABF2-A1FC-6447-94D3-4CA532BA18CA}" type="slidenum">
              <a:rPr lang="en-US" smtClean="0"/>
              <a:t>‹#›</a:t>
            </a:fld>
            <a:endParaRPr lang="en-US"/>
          </a:p>
        </p:txBody>
      </p:sp>
    </p:spTree>
    <p:extLst>
      <p:ext uri="{BB962C8B-B14F-4D97-AF65-F5344CB8AC3E}">
        <p14:creationId xmlns:p14="http://schemas.microsoft.com/office/powerpoint/2010/main" val="142000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946780-5BD6-2D46-BC7F-31DFDF603D34}"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FABF2-A1FC-6447-94D3-4CA532BA18CA}" type="slidenum">
              <a:rPr lang="en-US" smtClean="0"/>
              <a:t>‹#›</a:t>
            </a:fld>
            <a:endParaRPr lang="en-US"/>
          </a:p>
        </p:txBody>
      </p:sp>
    </p:spTree>
    <p:extLst>
      <p:ext uri="{BB962C8B-B14F-4D97-AF65-F5344CB8AC3E}">
        <p14:creationId xmlns:p14="http://schemas.microsoft.com/office/powerpoint/2010/main" val="104468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946780-5BD6-2D46-BC7F-31DFDF603D34}"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FABF2-A1FC-6447-94D3-4CA532BA18CA}" type="slidenum">
              <a:rPr lang="en-US" smtClean="0"/>
              <a:t>‹#›</a:t>
            </a:fld>
            <a:endParaRPr lang="en-US"/>
          </a:p>
        </p:txBody>
      </p:sp>
    </p:spTree>
    <p:extLst>
      <p:ext uri="{BB962C8B-B14F-4D97-AF65-F5344CB8AC3E}">
        <p14:creationId xmlns:p14="http://schemas.microsoft.com/office/powerpoint/2010/main" val="21404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46780-5BD6-2D46-BC7F-31DFDF603D34}" type="datetimeFigureOut">
              <a:rPr lang="en-US" smtClean="0"/>
              <a:t>6/25/2018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FABF2-A1FC-6447-94D3-4CA532BA18CA}" type="slidenum">
              <a:rPr lang="en-US" smtClean="0"/>
              <a:t>‹#›</a:t>
            </a:fld>
            <a:endParaRPr lang="en-US"/>
          </a:p>
        </p:txBody>
      </p:sp>
    </p:spTree>
    <p:extLst>
      <p:ext uri="{BB962C8B-B14F-4D97-AF65-F5344CB8AC3E}">
        <p14:creationId xmlns:p14="http://schemas.microsoft.com/office/powerpoint/2010/main" val="29550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HV 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NAA background image">
            <a:extLst>
              <a:ext uri="{FF2B5EF4-FFF2-40B4-BE49-F238E27FC236}">
                <a16:creationId xmlns:a16="http://schemas.microsoft.com/office/drawing/2014/main" id="{016B0DF9-1D63-405F-B213-03F794474485}"/>
              </a:ext>
            </a:extLst>
          </p:cNvPr>
          <p:cNvPicPr>
            <a:picLocks noChangeAspect="1"/>
          </p:cNvPicPr>
          <p:nvPr/>
        </p:nvPicPr>
        <p:blipFill>
          <a:blip r:embed="rId4"/>
          <a:stretch>
            <a:fillRect/>
          </a:stretch>
        </p:blipFill>
        <p:spPr>
          <a:xfrm>
            <a:off x="182880" y="1115568"/>
            <a:ext cx="8787384" cy="5020056"/>
          </a:xfrm>
          <a:prstGeom prst="rect">
            <a:avLst/>
          </a:prstGeom>
          <a:ln>
            <a:noFill/>
          </a:ln>
          <a:effectLst>
            <a:softEdge rad="112500"/>
          </a:effectLst>
        </p:spPr>
      </p:pic>
      <p:sp>
        <p:nvSpPr>
          <p:cNvPr id="7" name="support text">
            <a:extLst>
              <a:ext uri="{FF2B5EF4-FFF2-40B4-BE49-F238E27FC236}">
                <a16:creationId xmlns:a16="http://schemas.microsoft.com/office/drawing/2014/main" id="{F79DC4CB-FBA9-4C96-AB96-0E5F98F3848D}"/>
              </a:ext>
            </a:extLst>
          </p:cNvPr>
          <p:cNvSpPr/>
          <p:nvPr/>
        </p:nvSpPr>
        <p:spPr>
          <a:xfrm>
            <a:off x="1463040" y="3429001"/>
            <a:ext cx="6638544" cy="1893339"/>
          </a:xfrm>
          <a:prstGeom prst="rect">
            <a:avLst/>
          </a:prstGeom>
        </p:spPr>
        <p:txBody>
          <a:bodyPr wrap="square">
            <a:spAutoFit/>
          </a:bodyPr>
          <a:lstStyle/>
          <a:p>
            <a:pPr lvl="0" algn="ctr">
              <a:lnSpc>
                <a:spcPct val="90000"/>
              </a:lnSpc>
              <a:spcBef>
                <a:spcPts val="1000"/>
              </a:spcBef>
            </a:pPr>
            <a:r>
              <a:rPr lang="en-US" sz="2300" b="1" dirty="0">
                <a:solidFill>
                  <a:srgbClr val="FF0000"/>
                </a:solidFill>
              </a:rPr>
              <a:t>Session 4H</a:t>
            </a:r>
          </a:p>
          <a:p>
            <a:pPr lvl="0" algn="ctr">
              <a:lnSpc>
                <a:spcPct val="90000"/>
              </a:lnSpc>
              <a:spcBef>
                <a:spcPts val="1000"/>
              </a:spcBef>
            </a:pPr>
            <a:r>
              <a:rPr lang="en-US" sz="2000" b="1" i="1" dirty="0">
                <a:solidFill>
                  <a:prstClr val="black"/>
                </a:solidFill>
              </a:rPr>
              <a:t>Dave McCreary</a:t>
            </a:r>
            <a:r>
              <a:rPr lang="en-US" b="1" i="1" dirty="0">
                <a:solidFill>
                  <a:prstClr val="black"/>
                </a:solidFill>
              </a:rPr>
              <a:t> </a:t>
            </a:r>
            <a:r>
              <a:rPr lang="en-US" dirty="0">
                <a:solidFill>
                  <a:prstClr val="black"/>
                </a:solidFill>
              </a:rPr>
              <a:t>– President, NewAgeAerial.com</a:t>
            </a:r>
          </a:p>
          <a:p>
            <a:pPr lvl="0" algn="ctr">
              <a:lnSpc>
                <a:spcPct val="90000"/>
              </a:lnSpc>
              <a:spcBef>
                <a:spcPts val="1000"/>
              </a:spcBef>
            </a:pPr>
            <a:endParaRPr lang="en-US" sz="1500" dirty="0">
              <a:solidFill>
                <a:prstClr val="black"/>
              </a:solidFill>
            </a:endParaRPr>
          </a:p>
          <a:p>
            <a:pPr lvl="0" algn="ctr">
              <a:lnSpc>
                <a:spcPct val="90000"/>
              </a:lnSpc>
              <a:spcBef>
                <a:spcPts val="1000"/>
              </a:spcBef>
            </a:pPr>
            <a:endParaRPr lang="en-US" sz="1500" dirty="0">
              <a:solidFill>
                <a:prstClr val="black"/>
              </a:solidFill>
            </a:endParaRPr>
          </a:p>
          <a:p>
            <a:pPr lvl="0" algn="ctr">
              <a:lnSpc>
                <a:spcPct val="90000"/>
              </a:lnSpc>
              <a:spcBef>
                <a:spcPts val="1000"/>
              </a:spcBef>
            </a:pPr>
            <a:r>
              <a:rPr lang="en-US" sz="2000" b="1" i="1" dirty="0">
                <a:solidFill>
                  <a:prstClr val="black"/>
                </a:solidFill>
              </a:rPr>
              <a:t>Peter Wade P.E. </a:t>
            </a:r>
            <a:r>
              <a:rPr lang="en-US" sz="2000" dirty="0">
                <a:solidFill>
                  <a:prstClr val="black"/>
                </a:solidFill>
              </a:rPr>
              <a:t>- </a:t>
            </a:r>
            <a:r>
              <a:rPr lang="en-US" dirty="0">
                <a:solidFill>
                  <a:prstClr val="black"/>
                </a:solidFill>
              </a:rPr>
              <a:t>Hydroelectric Manager, Merced Irrigation District</a:t>
            </a:r>
            <a:endParaRPr lang="en-US" sz="2000" dirty="0">
              <a:solidFill>
                <a:prstClr val="black"/>
              </a:solidFill>
            </a:endParaRPr>
          </a:p>
        </p:txBody>
      </p:sp>
      <p:sp>
        <p:nvSpPr>
          <p:cNvPr id="9" name="Main Title">
            <a:extLst>
              <a:ext uri="{FF2B5EF4-FFF2-40B4-BE49-F238E27FC236}">
                <a16:creationId xmlns:a16="http://schemas.microsoft.com/office/drawing/2014/main" id="{58A9A9EF-9C30-4EDD-AA79-79A35D79306A}"/>
              </a:ext>
            </a:extLst>
          </p:cNvPr>
          <p:cNvSpPr/>
          <p:nvPr/>
        </p:nvSpPr>
        <p:spPr>
          <a:xfrm>
            <a:off x="173736" y="1469059"/>
            <a:ext cx="8845985" cy="4985980"/>
          </a:xfrm>
          <a:prstGeom prst="rect">
            <a:avLst/>
          </a:prstGeom>
        </p:spPr>
        <p:txBody>
          <a:bodyPr wrap="square">
            <a:spAutoFit/>
          </a:bodyPr>
          <a:lstStyle/>
          <a:p>
            <a:pPr algn="ctr"/>
            <a:r>
              <a:rPr lang="en-US" sz="4400" dirty="0">
                <a:latin typeface="Adobe Hebrew" panose="02040503050201020203" pitchFamily="18" charset="-79"/>
                <a:cs typeface="Adobe Hebrew" panose="02040503050201020203" pitchFamily="18" charset="-79"/>
              </a:rPr>
              <a:t>Case use for </a:t>
            </a:r>
            <a:r>
              <a:rPr lang="en-US" sz="4400" dirty="0" err="1">
                <a:latin typeface="Adobe Hebrew" panose="02040503050201020203" pitchFamily="18" charset="-79"/>
                <a:cs typeface="Adobe Hebrew" panose="02040503050201020203" pitchFamily="18" charset="-79"/>
              </a:rPr>
              <a:t>sUAV</a:t>
            </a:r>
            <a:r>
              <a:rPr lang="en-US" sz="4400" dirty="0">
                <a:latin typeface="Adobe Hebrew" panose="02040503050201020203" pitchFamily="18" charset="-79"/>
                <a:cs typeface="Adobe Hebrew" panose="02040503050201020203" pitchFamily="18" charset="-79"/>
              </a:rPr>
              <a:t> </a:t>
            </a:r>
            <a:r>
              <a:rPr lang="en-US" sz="2300" i="1" dirty="0">
                <a:latin typeface="Adobe Hebrew" panose="02040503050201020203" pitchFamily="18" charset="-79"/>
                <a:cs typeface="Adobe Hebrew" panose="02040503050201020203" pitchFamily="18" charset="-79"/>
              </a:rPr>
              <a:t>(small </a:t>
            </a:r>
            <a:r>
              <a:rPr lang="en-US" sz="2300" b="1" i="1" dirty="0">
                <a:latin typeface="Adobe Hebrew" panose="02040503050201020203" pitchFamily="18" charset="-79"/>
                <a:cs typeface="Adobe Hebrew" panose="02040503050201020203" pitchFamily="18" charset="-79"/>
              </a:rPr>
              <a:t>U</a:t>
            </a:r>
            <a:r>
              <a:rPr lang="en-US" sz="2300" i="1" dirty="0">
                <a:latin typeface="Adobe Hebrew" panose="02040503050201020203" pitchFamily="18" charset="-79"/>
                <a:cs typeface="Adobe Hebrew" panose="02040503050201020203" pitchFamily="18" charset="-79"/>
              </a:rPr>
              <a:t>nmanned </a:t>
            </a:r>
            <a:r>
              <a:rPr lang="en-US" sz="2300" b="1" i="1" dirty="0">
                <a:latin typeface="Adobe Hebrew" panose="02040503050201020203" pitchFamily="18" charset="-79"/>
                <a:cs typeface="Adobe Hebrew" panose="02040503050201020203" pitchFamily="18" charset="-79"/>
              </a:rPr>
              <a:t>A</a:t>
            </a:r>
            <a:r>
              <a:rPr lang="en-US" sz="2300" i="1" dirty="0">
                <a:latin typeface="Adobe Hebrew" panose="02040503050201020203" pitchFamily="18" charset="-79"/>
                <a:cs typeface="Adobe Hebrew" panose="02040503050201020203" pitchFamily="18" charset="-79"/>
              </a:rPr>
              <a:t>erial </a:t>
            </a:r>
            <a:r>
              <a:rPr lang="en-US" sz="2300" b="1" i="1" dirty="0">
                <a:latin typeface="Adobe Hebrew" panose="02040503050201020203" pitchFamily="18" charset="-79"/>
                <a:cs typeface="Adobe Hebrew" panose="02040503050201020203" pitchFamily="18" charset="-79"/>
              </a:rPr>
              <a:t>V</a:t>
            </a:r>
            <a:r>
              <a:rPr lang="en-US" sz="2300" i="1" dirty="0">
                <a:latin typeface="Adobe Hebrew" panose="02040503050201020203" pitchFamily="18" charset="-79"/>
                <a:cs typeface="Adobe Hebrew" panose="02040503050201020203" pitchFamily="18" charset="-79"/>
              </a:rPr>
              <a:t>ehicle) </a:t>
            </a:r>
            <a:br>
              <a:rPr lang="en-US" sz="4400" i="1" dirty="0">
                <a:latin typeface="Adobe Hebrew" panose="02040503050201020203" pitchFamily="18" charset="-79"/>
                <a:cs typeface="Adobe Hebrew" panose="02040503050201020203" pitchFamily="18" charset="-79"/>
              </a:rPr>
            </a:br>
            <a:r>
              <a:rPr lang="en-US" sz="4400" dirty="0">
                <a:latin typeface="Adobe Hebrew" panose="02040503050201020203" pitchFamily="18" charset="-79"/>
                <a:cs typeface="Adobe Hebrew" panose="02040503050201020203" pitchFamily="18" charset="-79"/>
              </a:rPr>
              <a:t>for large dam spillway monitoring,  data sets and inspections</a:t>
            </a:r>
          </a:p>
          <a:p>
            <a:pPr algn="ctr"/>
            <a:endParaRPr lang="en-US" sz="4400" dirty="0">
              <a:latin typeface="Adobe Hebrew" panose="02040503050201020203" pitchFamily="18" charset="-79"/>
              <a:cs typeface="Adobe Hebrew" panose="02040503050201020203" pitchFamily="18" charset="-79"/>
            </a:endParaRPr>
          </a:p>
          <a:p>
            <a:pPr algn="ctr"/>
            <a:endParaRPr lang="en-US" sz="4400" dirty="0">
              <a:latin typeface="Adobe Hebrew" panose="02040503050201020203" pitchFamily="18" charset="-79"/>
              <a:cs typeface="Adobe Hebrew" panose="02040503050201020203" pitchFamily="18" charset="-79"/>
            </a:endParaRPr>
          </a:p>
          <a:p>
            <a:pPr algn="ctr"/>
            <a:endParaRPr lang="en-US" sz="4400" dirty="0">
              <a:latin typeface="Adobe Hebrew" panose="02040503050201020203" pitchFamily="18" charset="-79"/>
              <a:cs typeface="Adobe Hebrew" panose="02040503050201020203" pitchFamily="18" charset="-79"/>
            </a:endParaRPr>
          </a:p>
          <a:p>
            <a:pPr algn="ctr"/>
            <a:endParaRPr lang="en-US" sz="4400" dirty="0"/>
          </a:p>
        </p:txBody>
      </p:sp>
      <p:pic>
        <p:nvPicPr>
          <p:cNvPr id="2" name="NAA logo">
            <a:extLst>
              <a:ext uri="{FF2B5EF4-FFF2-40B4-BE49-F238E27FC236}">
                <a16:creationId xmlns:a16="http://schemas.microsoft.com/office/drawing/2014/main" id="{1A3760D8-6BF3-4535-89DC-32128E2CE066}"/>
              </a:ext>
            </a:extLst>
          </p:cNvPr>
          <p:cNvPicPr>
            <a:picLocks noChangeAspect="1"/>
          </p:cNvPicPr>
          <p:nvPr/>
        </p:nvPicPr>
        <p:blipFill>
          <a:blip r:embed="rId5"/>
          <a:stretch>
            <a:fillRect/>
          </a:stretch>
        </p:blipFill>
        <p:spPr>
          <a:xfrm>
            <a:off x="3651406" y="3732896"/>
            <a:ext cx="2261812" cy="1713124"/>
          </a:xfrm>
          <a:prstGeom prst="rect">
            <a:avLst/>
          </a:prstGeom>
        </p:spPr>
      </p:pic>
      <p:pic>
        <p:nvPicPr>
          <p:cNvPr id="3" name="MID logo">
            <a:extLst>
              <a:ext uri="{FF2B5EF4-FFF2-40B4-BE49-F238E27FC236}">
                <a16:creationId xmlns:a16="http://schemas.microsoft.com/office/drawing/2014/main" id="{983A1191-CF3A-4BEA-921E-A56D5DA7E926}"/>
              </a:ext>
            </a:extLst>
          </p:cNvPr>
          <p:cNvPicPr>
            <a:picLocks noChangeAspect="1"/>
          </p:cNvPicPr>
          <p:nvPr/>
        </p:nvPicPr>
        <p:blipFill>
          <a:blip r:embed="rId6"/>
          <a:stretch>
            <a:fillRect/>
          </a:stretch>
        </p:blipFill>
        <p:spPr>
          <a:xfrm>
            <a:off x="3502041" y="5526200"/>
            <a:ext cx="2560542" cy="335309"/>
          </a:xfrm>
          <a:prstGeom prst="rect">
            <a:avLst/>
          </a:prstGeom>
        </p:spPr>
      </p:pic>
      <p:sp>
        <p:nvSpPr>
          <p:cNvPr id="10" name="Red text in the corner">
            <a:extLst>
              <a:ext uri="{FF2B5EF4-FFF2-40B4-BE49-F238E27FC236}">
                <a16:creationId xmlns:a16="http://schemas.microsoft.com/office/drawing/2014/main" id="{5DF40C1F-F99D-41D5-BA34-1A3FDB4956CE}"/>
              </a:ext>
            </a:extLst>
          </p:cNvPr>
          <p:cNvSpPr>
            <a:spLocks noGrp="1"/>
          </p:cNvSpPr>
          <p:nvPr>
            <p:ph type="ctrTitle"/>
          </p:nvPr>
        </p:nvSpPr>
        <p:spPr>
          <a:xfrm>
            <a:off x="6467413" y="5614381"/>
            <a:ext cx="2552308" cy="427416"/>
          </a:xfrm>
        </p:spPr>
        <p:txBody>
          <a:bodyPr>
            <a:noAutofit/>
          </a:bodyPr>
          <a:lstStyle/>
          <a:p>
            <a:r>
              <a:rPr lang="en-US" sz="1600" b="1" i="1" dirty="0">
                <a:solidFill>
                  <a:srgbClr val="FF0000"/>
                </a:solidFill>
                <a:latin typeface="Adobe Hebrew" panose="02040503050201020203" pitchFamily="18" charset="-79"/>
                <a:cs typeface="Adobe Hebrew" panose="02040503050201020203" pitchFamily="18" charset="-79"/>
              </a:rPr>
              <a:t>All slides &amp; white paper </a:t>
            </a:r>
            <a:br>
              <a:rPr lang="en-US" sz="1600" b="1" i="1" dirty="0">
                <a:solidFill>
                  <a:srgbClr val="FF0000"/>
                </a:solidFill>
                <a:latin typeface="Adobe Hebrew" panose="02040503050201020203" pitchFamily="18" charset="-79"/>
                <a:cs typeface="Adobe Hebrew" panose="02040503050201020203" pitchFamily="18" charset="-79"/>
              </a:rPr>
            </a:br>
            <a:r>
              <a:rPr lang="en-US" sz="1600" b="1" i="1" dirty="0">
                <a:solidFill>
                  <a:srgbClr val="FF0000"/>
                </a:solidFill>
                <a:latin typeface="Adobe Hebrew" panose="02040503050201020203" pitchFamily="18" charset="-79"/>
                <a:cs typeface="Adobe Hebrew" panose="02040503050201020203" pitchFamily="18" charset="-79"/>
              </a:rPr>
              <a:t>are posted online</a:t>
            </a:r>
          </a:p>
        </p:txBody>
      </p:sp>
    </p:spTree>
    <p:extLst>
      <p:ext uri="{BB962C8B-B14F-4D97-AF65-F5344CB8AC3E}">
        <p14:creationId xmlns:p14="http://schemas.microsoft.com/office/powerpoint/2010/main" val="168921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HV 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91AFD598-D9FE-482A-9445-3E9499923308}"/>
              </a:ext>
            </a:extLst>
          </p:cNvPr>
          <p:cNvPicPr>
            <a:picLocks noChangeAspect="1"/>
          </p:cNvPicPr>
          <p:nvPr/>
        </p:nvPicPr>
        <p:blipFill>
          <a:blip r:embed="rId4"/>
          <a:stretch>
            <a:fillRect/>
          </a:stretch>
        </p:blipFill>
        <p:spPr>
          <a:xfrm>
            <a:off x="180857" y="1127465"/>
            <a:ext cx="8767834" cy="5012020"/>
          </a:xfrm>
          <a:prstGeom prst="rect">
            <a:avLst/>
          </a:prstGeom>
          <a:ln>
            <a:noFill/>
          </a:ln>
          <a:effectLst>
            <a:softEdge rad="112500"/>
          </a:effectLst>
        </p:spPr>
      </p:pic>
      <p:sp>
        <p:nvSpPr>
          <p:cNvPr id="9" name="Main Title">
            <a:extLst>
              <a:ext uri="{FF2B5EF4-FFF2-40B4-BE49-F238E27FC236}">
                <a16:creationId xmlns:a16="http://schemas.microsoft.com/office/drawing/2014/main" id="{58A9A9EF-9C30-4EDD-AA79-79A35D79306A}"/>
              </a:ext>
            </a:extLst>
          </p:cNvPr>
          <p:cNvSpPr/>
          <p:nvPr/>
        </p:nvSpPr>
        <p:spPr>
          <a:xfrm>
            <a:off x="195310" y="1252386"/>
            <a:ext cx="8753382" cy="1323439"/>
          </a:xfrm>
          <a:prstGeom prst="rect">
            <a:avLst/>
          </a:prstGeom>
        </p:spPr>
        <p:txBody>
          <a:bodyPr wrap="square">
            <a:spAutoFit/>
          </a:bodyPr>
          <a:lstStyle/>
          <a:p>
            <a:pPr algn="ctr"/>
            <a:r>
              <a:rPr lang="en-US" sz="4000" dirty="0">
                <a:latin typeface="Adobe Hebrew" panose="02040503050201020203" pitchFamily="18" charset="-79"/>
                <a:cs typeface="Adobe Hebrew" panose="02040503050201020203" pitchFamily="18" charset="-79"/>
              </a:rPr>
              <a:t>Flow testing in July </a:t>
            </a:r>
            <a:br>
              <a:rPr lang="en-US" sz="4000" dirty="0">
                <a:latin typeface="Adobe Hebrew" panose="02040503050201020203" pitchFamily="18" charset="-79"/>
                <a:cs typeface="Adobe Hebrew" panose="02040503050201020203" pitchFamily="18" charset="-79"/>
              </a:rPr>
            </a:br>
            <a:r>
              <a:rPr lang="en-US" sz="4000" dirty="0">
                <a:latin typeface="Adobe Hebrew" panose="02040503050201020203" pitchFamily="18" charset="-79"/>
                <a:cs typeface="Adobe Hebrew" panose="02040503050201020203" pitchFamily="18" charset="-79"/>
              </a:rPr>
              <a:t>(2</a:t>
            </a:r>
            <a:r>
              <a:rPr lang="en-US" sz="4000" baseline="30000" dirty="0">
                <a:latin typeface="Adobe Hebrew" panose="02040503050201020203" pitchFamily="18" charset="-79"/>
                <a:cs typeface="Adobe Hebrew" panose="02040503050201020203" pitchFamily="18" charset="-79"/>
              </a:rPr>
              <a:t>nd</a:t>
            </a:r>
            <a:r>
              <a:rPr lang="en-US" sz="4000" dirty="0">
                <a:latin typeface="Adobe Hebrew" panose="02040503050201020203" pitchFamily="18" charset="-79"/>
                <a:cs typeface="Adobe Hebrew" panose="02040503050201020203" pitchFamily="18" charset="-79"/>
              </a:rPr>
              <a:t> time in use in 50 years) </a:t>
            </a:r>
          </a:p>
        </p:txBody>
      </p:sp>
      <p:sp>
        <p:nvSpPr>
          <p:cNvPr id="10" name="Red text in the corner">
            <a:extLst>
              <a:ext uri="{FF2B5EF4-FFF2-40B4-BE49-F238E27FC236}">
                <a16:creationId xmlns:a16="http://schemas.microsoft.com/office/drawing/2014/main" id="{5DF40C1F-F99D-41D5-BA34-1A3FDB4956CE}"/>
              </a:ext>
            </a:extLst>
          </p:cNvPr>
          <p:cNvSpPr>
            <a:spLocks noGrp="1"/>
          </p:cNvSpPr>
          <p:nvPr>
            <p:ph type="ctrTitle"/>
          </p:nvPr>
        </p:nvSpPr>
        <p:spPr>
          <a:xfrm>
            <a:off x="6591692" y="5730535"/>
            <a:ext cx="2552308" cy="427416"/>
          </a:xfrm>
        </p:spPr>
        <p:txBody>
          <a:bodyPr>
            <a:noAutofit/>
          </a:bodyPr>
          <a:lstStyle/>
          <a:p>
            <a:r>
              <a:rPr lang="en-US" sz="1600" b="1" i="1" dirty="0">
                <a:solidFill>
                  <a:srgbClr val="FF0000"/>
                </a:solidFill>
                <a:latin typeface="Adobe Hebrew" panose="02040503050201020203" pitchFamily="18" charset="-79"/>
                <a:cs typeface="Adobe Hebrew" panose="02040503050201020203" pitchFamily="18" charset="-79"/>
              </a:rPr>
              <a:t>All slides &amp; white paper </a:t>
            </a:r>
            <a:br>
              <a:rPr lang="en-US" sz="1600" b="1" i="1" dirty="0">
                <a:solidFill>
                  <a:srgbClr val="FF0000"/>
                </a:solidFill>
                <a:latin typeface="Adobe Hebrew" panose="02040503050201020203" pitchFamily="18" charset="-79"/>
                <a:cs typeface="Adobe Hebrew" panose="02040503050201020203" pitchFamily="18" charset="-79"/>
              </a:rPr>
            </a:br>
            <a:r>
              <a:rPr lang="en-US" sz="1600" b="1" i="1" dirty="0">
                <a:solidFill>
                  <a:srgbClr val="FF0000"/>
                </a:solidFill>
                <a:latin typeface="Adobe Hebrew" panose="02040503050201020203" pitchFamily="18" charset="-79"/>
                <a:cs typeface="Adobe Hebrew" panose="02040503050201020203" pitchFamily="18" charset="-79"/>
              </a:rPr>
              <a:t>are posted online</a:t>
            </a:r>
          </a:p>
        </p:txBody>
      </p:sp>
      <p:sp>
        <p:nvSpPr>
          <p:cNvPr id="3" name="Rectangle 2">
            <a:extLst>
              <a:ext uri="{FF2B5EF4-FFF2-40B4-BE49-F238E27FC236}">
                <a16:creationId xmlns:a16="http://schemas.microsoft.com/office/drawing/2014/main" id="{8512E89B-6F68-4AFC-9FA8-F99CC1DB3B2E}"/>
              </a:ext>
            </a:extLst>
          </p:cNvPr>
          <p:cNvSpPr/>
          <p:nvPr/>
        </p:nvSpPr>
        <p:spPr>
          <a:xfrm>
            <a:off x="404478" y="2722019"/>
            <a:ext cx="8457582" cy="2862322"/>
          </a:xfrm>
          <a:prstGeom prst="rect">
            <a:avLst/>
          </a:prstGeom>
        </p:spPr>
        <p:txBody>
          <a:bodyPr wrap="square">
            <a:spAutoFit/>
          </a:bodyPr>
          <a:lstStyle/>
          <a:p>
            <a:r>
              <a:rPr lang="en-US" dirty="0"/>
              <a:t>4 days, with 18 hours of flow and 6 hours of inspections</a:t>
            </a:r>
          </a:p>
          <a:p>
            <a:endParaRPr lang="en-US" dirty="0"/>
          </a:p>
          <a:p>
            <a:r>
              <a:rPr lang="en-US" dirty="0"/>
              <a:t>Day 1 = 500 </a:t>
            </a:r>
            <a:r>
              <a:rPr lang="en-US" dirty="0" err="1"/>
              <a:t>cfs</a:t>
            </a:r>
            <a:endParaRPr lang="en-US" dirty="0"/>
          </a:p>
          <a:p>
            <a:r>
              <a:rPr lang="en-US" dirty="0"/>
              <a:t>Day 2 = 1,000 </a:t>
            </a:r>
            <a:r>
              <a:rPr lang="en-US" dirty="0" err="1"/>
              <a:t>cfs</a:t>
            </a:r>
            <a:endParaRPr lang="en-US" dirty="0"/>
          </a:p>
          <a:p>
            <a:r>
              <a:rPr lang="en-US" dirty="0"/>
              <a:t>Day 3 = 2,000 </a:t>
            </a:r>
            <a:r>
              <a:rPr lang="en-US" dirty="0" err="1"/>
              <a:t>cfs</a:t>
            </a:r>
            <a:endParaRPr lang="en-US" dirty="0"/>
          </a:p>
          <a:p>
            <a:r>
              <a:rPr lang="en-US" dirty="0"/>
              <a:t>Day 4 = 3,000 </a:t>
            </a:r>
            <a:r>
              <a:rPr lang="en-US" dirty="0" err="1"/>
              <a:t>cfs</a:t>
            </a:r>
            <a:r>
              <a:rPr lang="en-US" dirty="0"/>
              <a:t> – real time drone videos of the gates opening and run offs for this test are posted on website, address on the last slide of this presentation</a:t>
            </a:r>
          </a:p>
          <a:p>
            <a:endParaRPr lang="en-US" dirty="0"/>
          </a:p>
          <a:p>
            <a:endParaRPr lang="en-US" dirty="0"/>
          </a:p>
          <a:p>
            <a:r>
              <a:rPr lang="en-US" dirty="0"/>
              <a:t>Material movement in un-lined spillway channel monitored</a:t>
            </a:r>
          </a:p>
        </p:txBody>
      </p:sp>
    </p:spTree>
    <p:extLst>
      <p:ext uri="{BB962C8B-B14F-4D97-AF65-F5344CB8AC3E}">
        <p14:creationId xmlns:p14="http://schemas.microsoft.com/office/powerpoint/2010/main" val="75075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HV 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B4013E13-8CDF-481E-8C87-06699038CF3E}"/>
              </a:ext>
            </a:extLst>
          </p:cNvPr>
          <p:cNvPicPr>
            <a:picLocks noChangeAspect="1"/>
          </p:cNvPicPr>
          <p:nvPr/>
        </p:nvPicPr>
        <p:blipFill>
          <a:blip r:embed="rId4"/>
          <a:stretch>
            <a:fillRect/>
          </a:stretch>
        </p:blipFill>
        <p:spPr>
          <a:xfrm>
            <a:off x="186431" y="1107243"/>
            <a:ext cx="8771137" cy="5050708"/>
          </a:xfrm>
          <a:prstGeom prst="rect">
            <a:avLst/>
          </a:prstGeom>
        </p:spPr>
      </p:pic>
      <p:sp>
        <p:nvSpPr>
          <p:cNvPr id="9" name="Main Title">
            <a:extLst>
              <a:ext uri="{FF2B5EF4-FFF2-40B4-BE49-F238E27FC236}">
                <a16:creationId xmlns:a16="http://schemas.microsoft.com/office/drawing/2014/main" id="{58A9A9EF-9C30-4EDD-AA79-79A35D79306A}"/>
              </a:ext>
            </a:extLst>
          </p:cNvPr>
          <p:cNvSpPr/>
          <p:nvPr/>
        </p:nvSpPr>
        <p:spPr>
          <a:xfrm>
            <a:off x="213360" y="1129841"/>
            <a:ext cx="8744208" cy="707886"/>
          </a:xfrm>
          <a:prstGeom prst="rect">
            <a:avLst/>
          </a:prstGeom>
        </p:spPr>
        <p:txBody>
          <a:bodyPr wrap="square">
            <a:spAutoFit/>
          </a:bodyPr>
          <a:lstStyle/>
          <a:p>
            <a:pPr algn="ctr"/>
            <a:r>
              <a:rPr lang="en-US" sz="4000" dirty="0" err="1">
                <a:latin typeface="Adobe Hebrew" panose="02040503050201020203" pitchFamily="18" charset="-79"/>
                <a:cs typeface="Adobe Hebrew" panose="02040503050201020203" pitchFamily="18" charset="-79"/>
              </a:rPr>
              <a:t>sUAV</a:t>
            </a:r>
            <a:r>
              <a:rPr lang="en-US" sz="4000" dirty="0">
                <a:latin typeface="Adobe Hebrew" panose="02040503050201020203" pitchFamily="18" charset="-79"/>
                <a:cs typeface="Adobe Hebrew" panose="02040503050201020203" pitchFamily="18" charset="-79"/>
              </a:rPr>
              <a:t> use and processing recap</a:t>
            </a:r>
          </a:p>
        </p:txBody>
      </p:sp>
      <p:sp>
        <p:nvSpPr>
          <p:cNvPr id="10" name="Red text in the corner">
            <a:extLst>
              <a:ext uri="{FF2B5EF4-FFF2-40B4-BE49-F238E27FC236}">
                <a16:creationId xmlns:a16="http://schemas.microsoft.com/office/drawing/2014/main" id="{5DF40C1F-F99D-41D5-BA34-1A3FDB4956CE}"/>
              </a:ext>
            </a:extLst>
          </p:cNvPr>
          <p:cNvSpPr>
            <a:spLocks noGrp="1"/>
          </p:cNvSpPr>
          <p:nvPr>
            <p:ph type="ctrTitle"/>
          </p:nvPr>
        </p:nvSpPr>
        <p:spPr>
          <a:xfrm>
            <a:off x="6591692" y="5730535"/>
            <a:ext cx="2552308" cy="427416"/>
          </a:xfrm>
        </p:spPr>
        <p:txBody>
          <a:bodyPr>
            <a:noAutofit/>
          </a:bodyPr>
          <a:lstStyle/>
          <a:p>
            <a:r>
              <a:rPr lang="en-US" sz="1600" b="1" i="1" dirty="0">
                <a:solidFill>
                  <a:srgbClr val="FF0000"/>
                </a:solidFill>
                <a:latin typeface="Adobe Hebrew" panose="02040503050201020203" pitchFamily="18" charset="-79"/>
                <a:cs typeface="Adobe Hebrew" panose="02040503050201020203" pitchFamily="18" charset="-79"/>
              </a:rPr>
              <a:t>All slides &amp; white paper </a:t>
            </a:r>
            <a:br>
              <a:rPr lang="en-US" sz="1600" b="1" i="1" dirty="0">
                <a:solidFill>
                  <a:srgbClr val="FF0000"/>
                </a:solidFill>
                <a:latin typeface="Adobe Hebrew" panose="02040503050201020203" pitchFamily="18" charset="-79"/>
                <a:cs typeface="Adobe Hebrew" panose="02040503050201020203" pitchFamily="18" charset="-79"/>
              </a:rPr>
            </a:br>
            <a:r>
              <a:rPr lang="en-US" sz="1600" b="1" i="1" dirty="0">
                <a:solidFill>
                  <a:srgbClr val="FF0000"/>
                </a:solidFill>
                <a:latin typeface="Adobe Hebrew" panose="02040503050201020203" pitchFamily="18" charset="-79"/>
                <a:cs typeface="Adobe Hebrew" panose="02040503050201020203" pitchFamily="18" charset="-79"/>
              </a:rPr>
              <a:t>are posted online</a:t>
            </a:r>
          </a:p>
        </p:txBody>
      </p:sp>
      <p:sp>
        <p:nvSpPr>
          <p:cNvPr id="3" name="Rectangle 2">
            <a:extLst>
              <a:ext uri="{FF2B5EF4-FFF2-40B4-BE49-F238E27FC236}">
                <a16:creationId xmlns:a16="http://schemas.microsoft.com/office/drawing/2014/main" id="{8512E89B-6F68-4AFC-9FA8-F99CC1DB3B2E}"/>
              </a:ext>
            </a:extLst>
          </p:cNvPr>
          <p:cNvSpPr/>
          <p:nvPr/>
        </p:nvSpPr>
        <p:spPr>
          <a:xfrm>
            <a:off x="306576" y="1760594"/>
            <a:ext cx="8744208" cy="3939540"/>
          </a:xfrm>
          <a:prstGeom prst="rect">
            <a:avLst/>
          </a:prstGeom>
        </p:spPr>
        <p:txBody>
          <a:bodyPr wrap="square">
            <a:spAutoFit/>
          </a:bodyPr>
          <a:lstStyle/>
          <a:p>
            <a:r>
              <a:rPr lang="en-US" dirty="0"/>
              <a:t>Phase I:            Before cleaning documentation</a:t>
            </a:r>
          </a:p>
          <a:p>
            <a:r>
              <a:rPr lang="en-US" dirty="0"/>
              <a:t>Phase II:           After cleaning, before addition of new material</a:t>
            </a:r>
          </a:p>
          <a:p>
            <a:r>
              <a:rPr lang="en-US" dirty="0"/>
              <a:t>Phase III:          After construction, prior to spill and after spill erosion analysis </a:t>
            </a:r>
          </a:p>
          <a:p>
            <a:r>
              <a:rPr lang="en-US" dirty="0"/>
              <a:t>Deliverables:   Point clouds, 4k images and HD videos, 3D printed &amp; painted scale models,                  	        interactive overlays showing phases I and III</a:t>
            </a:r>
          </a:p>
          <a:p>
            <a:endParaRPr lang="en-US" dirty="0"/>
          </a:p>
          <a:p>
            <a:endParaRPr lang="en-US" dirty="0"/>
          </a:p>
          <a:p>
            <a:endParaRPr lang="en-US" dirty="0"/>
          </a:p>
          <a:p>
            <a:pPr algn="ctr"/>
            <a:r>
              <a:rPr lang="en-US" sz="1600" b="1" i="1" dirty="0">
                <a:solidFill>
                  <a:srgbClr val="FF0000"/>
                </a:solidFill>
              </a:rPr>
              <a:t>“how do you monitor sub-centimeter change if you do not have a visual record of the ‘before’…”</a:t>
            </a:r>
          </a:p>
          <a:p>
            <a:endParaRPr lang="en-US" dirty="0"/>
          </a:p>
          <a:p>
            <a:endParaRPr lang="en-US" dirty="0"/>
          </a:p>
          <a:p>
            <a:r>
              <a:rPr lang="en-US" dirty="0"/>
              <a:t>NAA used Pix4D for: point | mesh | DTM | DSM | volumetrics | animation | elevation maps</a:t>
            </a:r>
          </a:p>
          <a:p>
            <a:r>
              <a:rPr lang="en-US" dirty="0"/>
              <a:t>GEI/HDR and other consultants where able to use same final dataset for their  </a:t>
            </a:r>
            <a:br>
              <a:rPr lang="en-US" dirty="0"/>
            </a:br>
            <a:r>
              <a:rPr lang="en-US" dirty="0"/>
              <a:t>evaluation reports, that were submitted back to MID.</a:t>
            </a:r>
          </a:p>
        </p:txBody>
      </p:sp>
    </p:spTree>
    <p:extLst>
      <p:ext uri="{BB962C8B-B14F-4D97-AF65-F5344CB8AC3E}">
        <p14:creationId xmlns:p14="http://schemas.microsoft.com/office/powerpoint/2010/main" val="211530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HV 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B23EE7E8-9292-471E-879E-35256F21EDFE}"/>
              </a:ext>
            </a:extLst>
          </p:cNvPr>
          <p:cNvPicPr>
            <a:picLocks noChangeAspect="1"/>
          </p:cNvPicPr>
          <p:nvPr/>
        </p:nvPicPr>
        <p:blipFill>
          <a:blip r:embed="rId4"/>
          <a:stretch>
            <a:fillRect/>
          </a:stretch>
        </p:blipFill>
        <p:spPr>
          <a:xfrm>
            <a:off x="5552613" y="1169416"/>
            <a:ext cx="3352210" cy="2539554"/>
          </a:xfrm>
          <a:prstGeom prst="rect">
            <a:avLst/>
          </a:prstGeom>
        </p:spPr>
      </p:pic>
      <p:sp>
        <p:nvSpPr>
          <p:cNvPr id="9" name="Main Title">
            <a:extLst>
              <a:ext uri="{FF2B5EF4-FFF2-40B4-BE49-F238E27FC236}">
                <a16:creationId xmlns:a16="http://schemas.microsoft.com/office/drawing/2014/main" id="{58A9A9EF-9C30-4EDD-AA79-79A35D79306A}"/>
              </a:ext>
            </a:extLst>
          </p:cNvPr>
          <p:cNvSpPr/>
          <p:nvPr/>
        </p:nvSpPr>
        <p:spPr>
          <a:xfrm>
            <a:off x="397718" y="1267386"/>
            <a:ext cx="5120640" cy="769441"/>
          </a:xfrm>
          <a:prstGeom prst="rect">
            <a:avLst/>
          </a:prstGeom>
        </p:spPr>
        <p:txBody>
          <a:bodyPr wrap="square">
            <a:spAutoFit/>
          </a:bodyPr>
          <a:lstStyle/>
          <a:p>
            <a:pPr algn="ctr"/>
            <a:r>
              <a:rPr lang="en-US" sz="4400" dirty="0">
                <a:latin typeface="Adobe Hebrew" panose="02040503050201020203" pitchFamily="18" charset="-79"/>
                <a:cs typeface="Adobe Hebrew" panose="02040503050201020203" pitchFamily="18" charset="-79"/>
              </a:rPr>
              <a:t>Q    &amp;    A</a:t>
            </a:r>
          </a:p>
        </p:txBody>
      </p:sp>
      <p:sp>
        <p:nvSpPr>
          <p:cNvPr id="10" name="Red text in the corner">
            <a:extLst>
              <a:ext uri="{FF2B5EF4-FFF2-40B4-BE49-F238E27FC236}">
                <a16:creationId xmlns:a16="http://schemas.microsoft.com/office/drawing/2014/main" id="{5DF40C1F-F99D-41D5-BA34-1A3FDB4956CE}"/>
              </a:ext>
            </a:extLst>
          </p:cNvPr>
          <p:cNvSpPr>
            <a:spLocks noGrp="1"/>
          </p:cNvSpPr>
          <p:nvPr>
            <p:ph type="ctrTitle"/>
          </p:nvPr>
        </p:nvSpPr>
        <p:spPr>
          <a:xfrm>
            <a:off x="5403462" y="4909298"/>
            <a:ext cx="3625643" cy="1248653"/>
          </a:xfrm>
        </p:spPr>
        <p:txBody>
          <a:bodyPr>
            <a:noAutofit/>
          </a:bodyPr>
          <a:lstStyle/>
          <a:p>
            <a:r>
              <a:rPr lang="en-US" sz="1600" b="1" i="1" dirty="0">
                <a:solidFill>
                  <a:srgbClr val="FF0000"/>
                </a:solidFill>
              </a:rPr>
              <a:t>Slides, additional content &amp; white paper </a:t>
            </a:r>
            <a:br>
              <a:rPr lang="en-US" sz="1600" b="1" i="1" dirty="0">
                <a:solidFill>
                  <a:srgbClr val="FF0000"/>
                </a:solidFill>
              </a:rPr>
            </a:br>
            <a:r>
              <a:rPr lang="en-US" sz="1600" b="1" i="1" dirty="0">
                <a:solidFill>
                  <a:srgbClr val="FF0000"/>
                </a:solidFill>
              </a:rPr>
              <a:t>available at:</a:t>
            </a:r>
            <a:br>
              <a:rPr lang="en-US" sz="1600" b="1" i="1" dirty="0">
                <a:solidFill>
                  <a:srgbClr val="FF0000"/>
                </a:solidFill>
              </a:rPr>
            </a:br>
            <a:r>
              <a:rPr lang="en-US" sz="1800" b="1" dirty="0">
                <a:solidFill>
                  <a:srgbClr val="FF0000"/>
                </a:solidFill>
              </a:rPr>
              <a:t>NewAgeAerial.com/Hydrovision2018</a:t>
            </a:r>
            <a:br>
              <a:rPr lang="en-US" sz="1800" b="1" dirty="0">
                <a:solidFill>
                  <a:srgbClr val="FF0000"/>
                </a:solidFill>
              </a:rPr>
            </a:br>
            <a:endParaRPr lang="en-US" sz="1600" b="1" dirty="0">
              <a:solidFill>
                <a:srgbClr val="FF0000"/>
              </a:solidFill>
              <a:latin typeface="Adobe Hebrew" panose="02040503050201020203" pitchFamily="18" charset="-79"/>
              <a:cs typeface="Adobe Hebrew" panose="02040503050201020203" pitchFamily="18" charset="-79"/>
            </a:endParaRPr>
          </a:p>
        </p:txBody>
      </p:sp>
      <p:pic>
        <p:nvPicPr>
          <p:cNvPr id="7" name="Picture 6">
            <a:extLst>
              <a:ext uri="{FF2B5EF4-FFF2-40B4-BE49-F238E27FC236}">
                <a16:creationId xmlns:a16="http://schemas.microsoft.com/office/drawing/2014/main" id="{6785E5C4-2910-40AA-9214-30D04949256C}"/>
              </a:ext>
            </a:extLst>
          </p:cNvPr>
          <p:cNvPicPr>
            <a:picLocks noChangeAspect="1"/>
          </p:cNvPicPr>
          <p:nvPr/>
        </p:nvPicPr>
        <p:blipFill>
          <a:blip r:embed="rId5"/>
          <a:stretch>
            <a:fillRect/>
          </a:stretch>
        </p:blipFill>
        <p:spPr>
          <a:xfrm>
            <a:off x="397717" y="5344731"/>
            <a:ext cx="5120640" cy="670560"/>
          </a:xfrm>
          <a:prstGeom prst="rect">
            <a:avLst/>
          </a:prstGeom>
        </p:spPr>
      </p:pic>
      <p:sp>
        <p:nvSpPr>
          <p:cNvPr id="3" name="Rectangle 2">
            <a:extLst>
              <a:ext uri="{FF2B5EF4-FFF2-40B4-BE49-F238E27FC236}">
                <a16:creationId xmlns:a16="http://schemas.microsoft.com/office/drawing/2014/main" id="{8512E89B-6F68-4AFC-9FA8-F99CC1DB3B2E}"/>
              </a:ext>
            </a:extLst>
          </p:cNvPr>
          <p:cNvSpPr/>
          <p:nvPr/>
        </p:nvSpPr>
        <p:spPr>
          <a:xfrm>
            <a:off x="159908" y="2432082"/>
            <a:ext cx="5313436" cy="2769989"/>
          </a:xfrm>
          <a:prstGeom prst="rect">
            <a:avLst/>
          </a:prstGeom>
        </p:spPr>
        <p:txBody>
          <a:bodyPr wrap="square">
            <a:spAutoFit/>
          </a:bodyPr>
          <a:lstStyle/>
          <a:p>
            <a:r>
              <a:rPr lang="en-US" sz="2800" b="1" dirty="0">
                <a:solidFill>
                  <a:schemeClr val="accent1">
                    <a:lumMod val="50000"/>
                  </a:schemeClr>
                </a:solidFill>
              </a:rPr>
              <a:t>                     Drone drawing!</a:t>
            </a:r>
          </a:p>
          <a:p>
            <a:pPr algn="ctr"/>
            <a:br>
              <a:rPr lang="en-US" sz="2800" b="1" dirty="0">
                <a:solidFill>
                  <a:schemeClr val="accent1">
                    <a:lumMod val="50000"/>
                  </a:schemeClr>
                </a:solidFill>
              </a:rPr>
            </a:br>
            <a:r>
              <a:rPr lang="en-US" sz="1600" i="1" dirty="0"/>
              <a:t>HD camera | IR avoidance sensors | 13 min flight time </a:t>
            </a:r>
            <a:br>
              <a:rPr lang="en-US" sz="1600" i="1" dirty="0"/>
            </a:br>
            <a:r>
              <a:rPr lang="en-US" sz="1600" i="1" dirty="0" err="1"/>
              <a:t>iNTEL</a:t>
            </a:r>
            <a:r>
              <a:rPr lang="en-US" sz="1600" i="1" dirty="0"/>
              <a:t> &amp; DJI’s latest project!</a:t>
            </a:r>
          </a:p>
          <a:p>
            <a:pPr algn="ctr"/>
            <a:endParaRPr lang="en-US" sz="1600" i="1" dirty="0"/>
          </a:p>
          <a:p>
            <a:pPr algn="ctr"/>
            <a:endParaRPr lang="en-US" sz="500" b="1" dirty="0">
              <a:solidFill>
                <a:schemeClr val="accent1">
                  <a:lumMod val="50000"/>
                </a:schemeClr>
              </a:solidFill>
            </a:endParaRPr>
          </a:p>
          <a:p>
            <a:pPr algn="ctr"/>
            <a:endParaRPr lang="en-US" sz="100" b="1" dirty="0">
              <a:solidFill>
                <a:schemeClr val="accent1">
                  <a:lumMod val="50000"/>
                </a:schemeClr>
              </a:solidFill>
            </a:endParaRPr>
          </a:p>
          <a:p>
            <a:pPr algn="ctr"/>
            <a:r>
              <a:rPr lang="en-US" dirty="0"/>
              <a:t>Make sure your business card is in the jar, must be present to win. Drawing in the lobby right after we are dismissed, so the next session can get started on time!</a:t>
            </a:r>
          </a:p>
          <a:p>
            <a:pPr algn="ctr"/>
            <a:endParaRPr lang="en-US" sz="1000" dirty="0"/>
          </a:p>
        </p:txBody>
      </p:sp>
      <p:sp>
        <p:nvSpPr>
          <p:cNvPr id="8" name="TextBox 7">
            <a:extLst>
              <a:ext uri="{FF2B5EF4-FFF2-40B4-BE49-F238E27FC236}">
                <a16:creationId xmlns:a16="http://schemas.microsoft.com/office/drawing/2014/main" id="{5E607893-1061-4116-8D61-800F53CBCEAA}"/>
              </a:ext>
            </a:extLst>
          </p:cNvPr>
          <p:cNvSpPr txBox="1"/>
          <p:nvPr/>
        </p:nvSpPr>
        <p:spPr>
          <a:xfrm>
            <a:off x="5518357" y="3708969"/>
            <a:ext cx="3386466" cy="1200329"/>
          </a:xfrm>
          <a:prstGeom prst="rect">
            <a:avLst/>
          </a:prstGeom>
          <a:noFill/>
        </p:spPr>
        <p:txBody>
          <a:bodyPr wrap="square" rtlCol="0">
            <a:spAutoFit/>
          </a:bodyPr>
          <a:lstStyle/>
          <a:p>
            <a:pPr algn="ctr"/>
            <a:r>
              <a:rPr lang="en-US" b="1" dirty="0"/>
              <a:t>Available on the floor for the rest of the day in this cool vest, </a:t>
            </a:r>
            <a:br>
              <a:rPr lang="en-US" b="1" dirty="0"/>
            </a:br>
            <a:r>
              <a:rPr lang="en-US" b="1" dirty="0"/>
              <a:t> I shouldn’t be hard to spot to answer any questions!</a:t>
            </a:r>
          </a:p>
        </p:txBody>
      </p:sp>
    </p:spTree>
    <p:extLst>
      <p:ext uri="{BB962C8B-B14F-4D97-AF65-F5344CB8AC3E}">
        <p14:creationId xmlns:p14="http://schemas.microsoft.com/office/powerpoint/2010/main" val="386300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HV 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upport text">
            <a:extLst>
              <a:ext uri="{FF2B5EF4-FFF2-40B4-BE49-F238E27FC236}">
                <a16:creationId xmlns:a16="http://schemas.microsoft.com/office/drawing/2014/main" id="{F79DC4CB-FBA9-4C96-AB96-0E5F98F3848D}"/>
              </a:ext>
            </a:extLst>
          </p:cNvPr>
          <p:cNvSpPr/>
          <p:nvPr/>
        </p:nvSpPr>
        <p:spPr>
          <a:xfrm>
            <a:off x="1463040" y="3429001"/>
            <a:ext cx="6638544" cy="2462213"/>
          </a:xfrm>
          <a:prstGeom prst="rect">
            <a:avLst/>
          </a:prstGeom>
        </p:spPr>
        <p:txBody>
          <a:bodyPr wrap="square">
            <a:spAutoFit/>
          </a:bodyPr>
          <a:lstStyle/>
          <a:p>
            <a:pPr algn="ctr"/>
            <a:r>
              <a:rPr lang="en-US" sz="2200" dirty="0"/>
              <a:t>New Exchequer Dam</a:t>
            </a:r>
          </a:p>
          <a:p>
            <a:pPr algn="ctr"/>
            <a:r>
              <a:rPr lang="en-US" sz="2200" dirty="0"/>
              <a:t>Constructed between 1964 and 1967</a:t>
            </a:r>
          </a:p>
          <a:p>
            <a:pPr algn="ctr"/>
            <a:r>
              <a:rPr lang="en-US" sz="2200" dirty="0" err="1"/>
              <a:t>Rockfilled</a:t>
            </a:r>
            <a:r>
              <a:rPr lang="en-US" sz="2200" dirty="0"/>
              <a:t> dam</a:t>
            </a:r>
          </a:p>
          <a:p>
            <a:pPr algn="ctr"/>
            <a:r>
              <a:rPr lang="en-US" sz="2200" dirty="0"/>
              <a:t>Gated Spillway</a:t>
            </a:r>
          </a:p>
          <a:p>
            <a:pPr algn="ctr"/>
            <a:r>
              <a:rPr lang="en-US" sz="2200" dirty="0"/>
              <a:t>Emergency Spillway</a:t>
            </a:r>
          </a:p>
          <a:p>
            <a:pPr algn="ctr"/>
            <a:r>
              <a:rPr lang="en-US" sz="2200" dirty="0"/>
              <a:t>95 MW power generator</a:t>
            </a:r>
          </a:p>
          <a:p>
            <a:pPr algn="ctr"/>
            <a:r>
              <a:rPr lang="en-US" sz="2200" dirty="0"/>
              <a:t>Low Level outlet Valve (108” = 9,000 </a:t>
            </a:r>
            <a:r>
              <a:rPr lang="en-US" sz="2200" dirty="0" err="1"/>
              <a:t>cfs</a:t>
            </a:r>
            <a:r>
              <a:rPr lang="en-US" sz="2200" dirty="0"/>
              <a:t>)</a:t>
            </a:r>
          </a:p>
        </p:txBody>
      </p:sp>
      <p:sp>
        <p:nvSpPr>
          <p:cNvPr id="9" name="Main Title">
            <a:extLst>
              <a:ext uri="{FF2B5EF4-FFF2-40B4-BE49-F238E27FC236}">
                <a16:creationId xmlns:a16="http://schemas.microsoft.com/office/drawing/2014/main" id="{58A9A9EF-9C30-4EDD-AA79-79A35D79306A}"/>
              </a:ext>
            </a:extLst>
          </p:cNvPr>
          <p:cNvSpPr/>
          <p:nvPr/>
        </p:nvSpPr>
        <p:spPr>
          <a:xfrm>
            <a:off x="1312164" y="1469059"/>
            <a:ext cx="6519672" cy="1446550"/>
          </a:xfrm>
          <a:prstGeom prst="rect">
            <a:avLst/>
          </a:prstGeom>
        </p:spPr>
        <p:txBody>
          <a:bodyPr wrap="square">
            <a:spAutoFit/>
          </a:bodyPr>
          <a:lstStyle/>
          <a:p>
            <a:pPr algn="ctr"/>
            <a:r>
              <a:rPr lang="en-US" sz="4400" dirty="0"/>
              <a:t>Drone use in the 2017 </a:t>
            </a:r>
            <a:br>
              <a:rPr lang="en-US" sz="4400" dirty="0"/>
            </a:br>
            <a:r>
              <a:rPr lang="en-US" sz="4400" dirty="0"/>
              <a:t>Spillway armoring project</a:t>
            </a:r>
          </a:p>
        </p:txBody>
      </p:sp>
      <p:pic>
        <p:nvPicPr>
          <p:cNvPr id="15" name="Picture 14">
            <a:extLst>
              <a:ext uri="{FF2B5EF4-FFF2-40B4-BE49-F238E27FC236}">
                <a16:creationId xmlns:a16="http://schemas.microsoft.com/office/drawing/2014/main" id="{1B535436-16B1-4A4A-B87C-F492340D220B}"/>
              </a:ext>
            </a:extLst>
          </p:cNvPr>
          <p:cNvPicPr>
            <a:picLocks noChangeAspect="1"/>
          </p:cNvPicPr>
          <p:nvPr/>
        </p:nvPicPr>
        <p:blipFill>
          <a:blip r:embed="rId4"/>
          <a:stretch>
            <a:fillRect/>
          </a:stretch>
        </p:blipFill>
        <p:spPr>
          <a:xfrm>
            <a:off x="195308" y="1136340"/>
            <a:ext cx="8788894" cy="4989251"/>
          </a:xfrm>
          <a:prstGeom prst="rect">
            <a:avLst/>
          </a:prstGeom>
          <a:ln>
            <a:noFill/>
          </a:ln>
          <a:effectLst>
            <a:softEdge rad="112500"/>
          </a:effectLst>
        </p:spPr>
      </p:pic>
      <p:sp>
        <p:nvSpPr>
          <p:cNvPr id="16" name="Rectangle 15">
            <a:extLst>
              <a:ext uri="{FF2B5EF4-FFF2-40B4-BE49-F238E27FC236}">
                <a16:creationId xmlns:a16="http://schemas.microsoft.com/office/drawing/2014/main" id="{E39CA421-8345-490F-A9DA-319F0C399AB1}"/>
              </a:ext>
            </a:extLst>
          </p:cNvPr>
          <p:cNvSpPr/>
          <p:nvPr/>
        </p:nvSpPr>
        <p:spPr>
          <a:xfrm>
            <a:off x="275208" y="4352330"/>
            <a:ext cx="8549196"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New Exchequer Dam – Merced Irrigation District, Northern California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Constructed between 1964 and 1967 (Oroville was also completed in 1967)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rock filled dam | gated spillway | emergency spillway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95 MW power generator | Low Level outlet Valve (108” = 9,000 </a:t>
            </a:r>
            <a:r>
              <a:rPr kumimoji="0" lang="en-US" sz="1800" b="0" i="0" u="none" strike="noStrike" kern="0" cap="none" spc="0" normalizeH="0" baseline="0" noProof="0" dirty="0" err="1">
                <a:ln>
                  <a:noFill/>
                </a:ln>
                <a:solidFill>
                  <a:prstClr val="black"/>
                </a:solidFill>
                <a:effectLst/>
                <a:uLnTx/>
                <a:uFillTx/>
              </a:rPr>
              <a:t>cfs</a:t>
            </a:r>
            <a:r>
              <a:rPr kumimoji="0" lang="en-US" sz="1800" b="0" i="0" u="none" strike="noStrike" kern="0" cap="none" spc="0" normalizeH="0" baseline="0" noProof="0" dirty="0">
                <a:ln>
                  <a:noFill/>
                </a:ln>
                <a:solidFill>
                  <a:prstClr val="black"/>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Rectangle 16">
            <a:extLst>
              <a:ext uri="{FF2B5EF4-FFF2-40B4-BE49-F238E27FC236}">
                <a16:creationId xmlns:a16="http://schemas.microsoft.com/office/drawing/2014/main" id="{F63ECCF6-B83B-4A68-BE32-60A073ECC560}"/>
              </a:ext>
            </a:extLst>
          </p:cNvPr>
          <p:cNvSpPr/>
          <p:nvPr/>
        </p:nvSpPr>
        <p:spPr>
          <a:xfrm>
            <a:off x="195308" y="1524118"/>
            <a:ext cx="8753384" cy="1323439"/>
          </a:xfrm>
          <a:prstGeom prst="rect">
            <a:avLst/>
          </a:prstGeom>
        </p:spPr>
        <p:txBody>
          <a:bodyPr wrap="square">
            <a:spAutoFit/>
          </a:bodyPr>
          <a:lstStyle/>
          <a:p>
            <a:pPr lvl="0" algn="ctr"/>
            <a:r>
              <a:rPr lang="en-US" sz="4000" dirty="0">
                <a:solidFill>
                  <a:prstClr val="black"/>
                </a:solidFill>
                <a:latin typeface="Adobe Hebrew" panose="02040503050201020203" pitchFamily="18" charset="-79"/>
                <a:cs typeface="Adobe Hebrew" panose="02040503050201020203" pitchFamily="18" charset="-79"/>
              </a:rPr>
              <a:t>Drones documenting &amp; contributing to the 2017 spillway armoring project</a:t>
            </a:r>
          </a:p>
        </p:txBody>
      </p:sp>
      <p:sp>
        <p:nvSpPr>
          <p:cNvPr id="19" name="Rectangle 18">
            <a:extLst>
              <a:ext uri="{FF2B5EF4-FFF2-40B4-BE49-F238E27FC236}">
                <a16:creationId xmlns:a16="http://schemas.microsoft.com/office/drawing/2014/main" id="{8E98D5DE-86F0-469B-BCB3-833150079E50}"/>
              </a:ext>
            </a:extLst>
          </p:cNvPr>
          <p:cNvSpPr/>
          <p:nvPr/>
        </p:nvSpPr>
        <p:spPr>
          <a:xfrm>
            <a:off x="6726294" y="5505125"/>
            <a:ext cx="2268245" cy="584775"/>
          </a:xfrm>
          <a:prstGeom prst="rect">
            <a:avLst/>
          </a:prstGeom>
        </p:spPr>
        <p:txBody>
          <a:bodyPr wrap="square">
            <a:spAutoFit/>
          </a:bodyPr>
          <a:lstStyle/>
          <a:p>
            <a:pPr algn="ctr"/>
            <a:r>
              <a:rPr lang="en-US" sz="1600" b="1" i="1" dirty="0">
                <a:solidFill>
                  <a:srgbClr val="FF0000"/>
                </a:solidFill>
                <a:latin typeface="Adobe Hebrew" panose="02040503050201020203" pitchFamily="18" charset="-79"/>
                <a:cs typeface="Adobe Hebrew" panose="02040503050201020203" pitchFamily="18" charset="-79"/>
              </a:rPr>
              <a:t>All slides &amp; white paper are posted online</a:t>
            </a:r>
            <a:endParaRPr lang="en-US" sz="1600" dirty="0"/>
          </a:p>
        </p:txBody>
      </p:sp>
    </p:spTree>
    <p:extLst>
      <p:ext uri="{BB962C8B-B14F-4D97-AF65-F5344CB8AC3E}">
        <p14:creationId xmlns:p14="http://schemas.microsoft.com/office/powerpoint/2010/main" val="84672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HV 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a:extLst>
              <a:ext uri="{FF2B5EF4-FFF2-40B4-BE49-F238E27FC236}">
                <a16:creationId xmlns:a16="http://schemas.microsoft.com/office/drawing/2014/main" id="{1C216AEF-9DDF-4D63-B67A-08E6ABF78C33}"/>
              </a:ext>
            </a:extLst>
          </p:cNvPr>
          <p:cNvPicPr>
            <a:picLocks noChangeAspect="1"/>
          </p:cNvPicPr>
          <p:nvPr/>
        </p:nvPicPr>
        <p:blipFill>
          <a:blip r:embed="rId4"/>
          <a:stretch>
            <a:fillRect/>
          </a:stretch>
        </p:blipFill>
        <p:spPr>
          <a:xfrm>
            <a:off x="2043962" y="1127465"/>
            <a:ext cx="4842699" cy="5001282"/>
          </a:xfrm>
          <a:prstGeom prst="rect">
            <a:avLst/>
          </a:prstGeom>
          <a:ln>
            <a:noFill/>
          </a:ln>
          <a:effectLst>
            <a:softEdge rad="112500"/>
          </a:effectLst>
        </p:spPr>
      </p:pic>
      <p:sp>
        <p:nvSpPr>
          <p:cNvPr id="11" name="Rectangle 10">
            <a:extLst>
              <a:ext uri="{FF2B5EF4-FFF2-40B4-BE49-F238E27FC236}">
                <a16:creationId xmlns:a16="http://schemas.microsoft.com/office/drawing/2014/main" id="{AB0137DB-DA79-4A46-B9CB-B03964739A1E}"/>
              </a:ext>
            </a:extLst>
          </p:cNvPr>
          <p:cNvSpPr/>
          <p:nvPr/>
        </p:nvSpPr>
        <p:spPr>
          <a:xfrm>
            <a:off x="408373" y="2297504"/>
            <a:ext cx="1733243" cy="2862322"/>
          </a:xfrm>
          <a:prstGeom prst="rect">
            <a:avLst/>
          </a:prstGeom>
        </p:spPr>
        <p:txBody>
          <a:bodyPr wrap="square">
            <a:spAutoFit/>
          </a:bodyPr>
          <a:lstStyle/>
          <a:p>
            <a:pPr algn="r"/>
            <a:r>
              <a:rPr lang="en-US" dirty="0"/>
              <a:t>6 gates (40’wide x 30’ high)</a:t>
            </a:r>
          </a:p>
          <a:p>
            <a:pPr algn="r"/>
            <a:r>
              <a:rPr lang="en-US" dirty="0"/>
              <a:t>apron and cutoff wall</a:t>
            </a:r>
          </a:p>
          <a:p>
            <a:pPr algn="r"/>
            <a:r>
              <a:rPr lang="en-US" dirty="0"/>
              <a:t>once used spillway flows into 1.8 mile long unlined channel</a:t>
            </a:r>
          </a:p>
          <a:p>
            <a:pPr algn="r"/>
            <a:endParaRPr lang="en-US" dirty="0"/>
          </a:p>
        </p:txBody>
      </p:sp>
      <p:sp>
        <p:nvSpPr>
          <p:cNvPr id="9" name="Main Title">
            <a:extLst>
              <a:ext uri="{FF2B5EF4-FFF2-40B4-BE49-F238E27FC236}">
                <a16:creationId xmlns:a16="http://schemas.microsoft.com/office/drawing/2014/main" id="{58A9A9EF-9C30-4EDD-AA79-79A35D79306A}"/>
              </a:ext>
            </a:extLst>
          </p:cNvPr>
          <p:cNvSpPr/>
          <p:nvPr/>
        </p:nvSpPr>
        <p:spPr>
          <a:xfrm>
            <a:off x="254173" y="2005694"/>
            <a:ext cx="8635654" cy="3477875"/>
          </a:xfrm>
          <a:prstGeom prst="rect">
            <a:avLst/>
          </a:prstGeom>
        </p:spPr>
        <p:txBody>
          <a:bodyPr wrap="square">
            <a:spAutoFit/>
          </a:bodyPr>
          <a:lstStyle/>
          <a:p>
            <a:pPr algn="ctr"/>
            <a:r>
              <a:rPr lang="en-US" sz="4400" dirty="0">
                <a:latin typeface="Adobe Hebrew" panose="02040503050201020203" pitchFamily="18" charset="-79"/>
                <a:cs typeface="Adobe Hebrew" panose="02040503050201020203" pitchFamily="18" charset="-79"/>
              </a:rPr>
              <a:t>Gated spillway </a:t>
            </a:r>
          </a:p>
          <a:p>
            <a:pPr algn="ctr"/>
            <a:endParaRPr lang="en-US" sz="4400" dirty="0">
              <a:latin typeface="Adobe Hebrew" panose="02040503050201020203" pitchFamily="18" charset="-79"/>
              <a:cs typeface="Adobe Hebrew" panose="02040503050201020203" pitchFamily="18" charset="-79"/>
            </a:endParaRPr>
          </a:p>
          <a:p>
            <a:pPr algn="ctr"/>
            <a:r>
              <a:rPr lang="en-US" sz="4400" dirty="0">
                <a:latin typeface="Adobe Hebrew" panose="02040503050201020203" pitchFamily="18" charset="-79"/>
                <a:cs typeface="Adobe Hebrew" panose="02040503050201020203" pitchFamily="18" charset="-79"/>
              </a:rPr>
              <a:t>&amp; unlined</a:t>
            </a:r>
          </a:p>
          <a:p>
            <a:pPr algn="ctr"/>
            <a:endParaRPr lang="en-US" sz="4400" dirty="0">
              <a:latin typeface="Adobe Hebrew" panose="02040503050201020203" pitchFamily="18" charset="-79"/>
              <a:cs typeface="Adobe Hebrew" panose="02040503050201020203" pitchFamily="18" charset="-79"/>
            </a:endParaRPr>
          </a:p>
          <a:p>
            <a:pPr algn="ctr"/>
            <a:r>
              <a:rPr lang="en-US" sz="4400" dirty="0">
                <a:latin typeface="Adobe Hebrew" panose="02040503050201020203" pitchFamily="18" charset="-79"/>
                <a:cs typeface="Adobe Hebrew" panose="02040503050201020203" pitchFamily="18" charset="-79"/>
              </a:rPr>
              <a:t> spillway channel</a:t>
            </a:r>
          </a:p>
        </p:txBody>
      </p:sp>
      <p:sp>
        <p:nvSpPr>
          <p:cNvPr id="10" name="Red text in the corner">
            <a:extLst>
              <a:ext uri="{FF2B5EF4-FFF2-40B4-BE49-F238E27FC236}">
                <a16:creationId xmlns:a16="http://schemas.microsoft.com/office/drawing/2014/main" id="{5DF40C1F-F99D-41D5-BA34-1A3FDB4956CE}"/>
              </a:ext>
            </a:extLst>
          </p:cNvPr>
          <p:cNvSpPr>
            <a:spLocks noGrp="1"/>
          </p:cNvSpPr>
          <p:nvPr>
            <p:ph type="ctrTitle"/>
          </p:nvPr>
        </p:nvSpPr>
        <p:spPr>
          <a:xfrm>
            <a:off x="6591692" y="5730535"/>
            <a:ext cx="2552308" cy="427416"/>
          </a:xfrm>
        </p:spPr>
        <p:txBody>
          <a:bodyPr>
            <a:noAutofit/>
          </a:bodyPr>
          <a:lstStyle/>
          <a:p>
            <a:r>
              <a:rPr lang="en-US" sz="1600" b="1" i="1" dirty="0">
                <a:solidFill>
                  <a:srgbClr val="FF0000"/>
                </a:solidFill>
                <a:latin typeface="Adobe Hebrew" panose="02040503050201020203" pitchFamily="18" charset="-79"/>
                <a:cs typeface="Adobe Hebrew" panose="02040503050201020203" pitchFamily="18" charset="-79"/>
              </a:rPr>
              <a:t>All slides &amp; white paper </a:t>
            </a:r>
            <a:br>
              <a:rPr lang="en-US" sz="1600" b="1" i="1" dirty="0">
                <a:solidFill>
                  <a:srgbClr val="FF0000"/>
                </a:solidFill>
                <a:latin typeface="Adobe Hebrew" panose="02040503050201020203" pitchFamily="18" charset="-79"/>
                <a:cs typeface="Adobe Hebrew" panose="02040503050201020203" pitchFamily="18" charset="-79"/>
              </a:rPr>
            </a:br>
            <a:r>
              <a:rPr lang="en-US" sz="1600" b="1" i="1" dirty="0">
                <a:solidFill>
                  <a:srgbClr val="FF0000"/>
                </a:solidFill>
                <a:latin typeface="Adobe Hebrew" panose="02040503050201020203" pitchFamily="18" charset="-79"/>
                <a:cs typeface="Adobe Hebrew" panose="02040503050201020203" pitchFamily="18" charset="-79"/>
              </a:rPr>
              <a:t>are posted online</a:t>
            </a:r>
          </a:p>
        </p:txBody>
      </p:sp>
      <p:sp>
        <p:nvSpPr>
          <p:cNvPr id="16" name="Rectangle 15">
            <a:extLst>
              <a:ext uri="{FF2B5EF4-FFF2-40B4-BE49-F238E27FC236}">
                <a16:creationId xmlns:a16="http://schemas.microsoft.com/office/drawing/2014/main" id="{BD7CFA68-3C07-473B-A0F6-5509403E725D}"/>
              </a:ext>
            </a:extLst>
          </p:cNvPr>
          <p:cNvSpPr/>
          <p:nvPr/>
        </p:nvSpPr>
        <p:spPr>
          <a:xfrm>
            <a:off x="6845865" y="2297504"/>
            <a:ext cx="2043962" cy="2031325"/>
          </a:xfrm>
          <a:prstGeom prst="rect">
            <a:avLst/>
          </a:prstGeom>
        </p:spPr>
        <p:txBody>
          <a:bodyPr wrap="square">
            <a:spAutoFit/>
          </a:bodyPr>
          <a:lstStyle/>
          <a:p>
            <a:r>
              <a:rPr lang="en-US" dirty="0"/>
              <a:t>Spillway first used in 1967 for 33 days and up to 10,000 </a:t>
            </a:r>
            <a:r>
              <a:rPr lang="en-US" dirty="0" err="1"/>
              <a:t>cfs</a:t>
            </a:r>
            <a:r>
              <a:rPr lang="en-US" dirty="0"/>
              <a:t>. 1967 unlined channel armored after use to repair damage</a:t>
            </a:r>
          </a:p>
        </p:txBody>
      </p:sp>
    </p:spTree>
    <p:extLst>
      <p:ext uri="{BB962C8B-B14F-4D97-AF65-F5344CB8AC3E}">
        <p14:creationId xmlns:p14="http://schemas.microsoft.com/office/powerpoint/2010/main" val="316970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HV 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75D0442F-2DF1-4453-8EC7-6F57D5521EDF}"/>
              </a:ext>
            </a:extLst>
          </p:cNvPr>
          <p:cNvPicPr>
            <a:picLocks noChangeAspect="1"/>
          </p:cNvPicPr>
          <p:nvPr/>
        </p:nvPicPr>
        <p:blipFill>
          <a:blip r:embed="rId4"/>
          <a:stretch>
            <a:fillRect/>
          </a:stretch>
        </p:blipFill>
        <p:spPr>
          <a:xfrm>
            <a:off x="195308" y="1109709"/>
            <a:ext cx="8771139" cy="5046408"/>
          </a:xfrm>
          <a:prstGeom prst="rect">
            <a:avLst/>
          </a:prstGeom>
          <a:ln>
            <a:noFill/>
          </a:ln>
          <a:effectLst>
            <a:softEdge rad="112500"/>
          </a:effectLst>
        </p:spPr>
      </p:pic>
      <p:sp>
        <p:nvSpPr>
          <p:cNvPr id="9" name="Main Title">
            <a:extLst>
              <a:ext uri="{FF2B5EF4-FFF2-40B4-BE49-F238E27FC236}">
                <a16:creationId xmlns:a16="http://schemas.microsoft.com/office/drawing/2014/main" id="{58A9A9EF-9C30-4EDD-AA79-79A35D79306A}"/>
              </a:ext>
            </a:extLst>
          </p:cNvPr>
          <p:cNvSpPr/>
          <p:nvPr/>
        </p:nvSpPr>
        <p:spPr>
          <a:xfrm>
            <a:off x="177553" y="1097191"/>
            <a:ext cx="8771139" cy="1077218"/>
          </a:xfrm>
          <a:prstGeom prst="rect">
            <a:avLst/>
          </a:prstGeom>
        </p:spPr>
        <p:txBody>
          <a:bodyPr wrap="square">
            <a:spAutoFit/>
          </a:bodyPr>
          <a:lstStyle/>
          <a:p>
            <a:pPr algn="ctr"/>
            <a:r>
              <a:rPr lang="en-US" sz="3200" dirty="0">
                <a:latin typeface="Adobe Hebrew" panose="02040503050201020203" pitchFamily="18" charset="-79"/>
                <a:cs typeface="Adobe Hebrew" panose="02040503050201020203" pitchFamily="18" charset="-79"/>
              </a:rPr>
              <a:t>2017 we all watched events at Oroville spillway unfold in a perfect storm…</a:t>
            </a:r>
          </a:p>
        </p:txBody>
      </p:sp>
      <p:sp>
        <p:nvSpPr>
          <p:cNvPr id="10" name="Red text in the corner">
            <a:extLst>
              <a:ext uri="{FF2B5EF4-FFF2-40B4-BE49-F238E27FC236}">
                <a16:creationId xmlns:a16="http://schemas.microsoft.com/office/drawing/2014/main" id="{5DF40C1F-F99D-41D5-BA34-1A3FDB4956CE}"/>
              </a:ext>
            </a:extLst>
          </p:cNvPr>
          <p:cNvSpPr>
            <a:spLocks noGrp="1"/>
          </p:cNvSpPr>
          <p:nvPr>
            <p:ph type="ctrTitle"/>
          </p:nvPr>
        </p:nvSpPr>
        <p:spPr>
          <a:xfrm>
            <a:off x="6591692" y="5730535"/>
            <a:ext cx="2552308" cy="427416"/>
          </a:xfrm>
        </p:spPr>
        <p:txBody>
          <a:bodyPr>
            <a:noAutofit/>
          </a:bodyPr>
          <a:lstStyle/>
          <a:p>
            <a:r>
              <a:rPr lang="en-US" sz="1600" b="1" i="1" dirty="0">
                <a:solidFill>
                  <a:srgbClr val="FF0000"/>
                </a:solidFill>
                <a:latin typeface="Adobe Hebrew" panose="02040503050201020203" pitchFamily="18" charset="-79"/>
                <a:cs typeface="Adobe Hebrew" panose="02040503050201020203" pitchFamily="18" charset="-79"/>
              </a:rPr>
              <a:t>All slides &amp; white paper </a:t>
            </a:r>
            <a:br>
              <a:rPr lang="en-US" sz="1600" b="1" i="1" dirty="0">
                <a:solidFill>
                  <a:srgbClr val="FF0000"/>
                </a:solidFill>
                <a:latin typeface="Adobe Hebrew" panose="02040503050201020203" pitchFamily="18" charset="-79"/>
                <a:cs typeface="Adobe Hebrew" panose="02040503050201020203" pitchFamily="18" charset="-79"/>
              </a:rPr>
            </a:br>
            <a:r>
              <a:rPr lang="en-US" sz="1600" b="1" i="1" dirty="0">
                <a:solidFill>
                  <a:srgbClr val="FF0000"/>
                </a:solidFill>
                <a:latin typeface="Adobe Hebrew" panose="02040503050201020203" pitchFamily="18" charset="-79"/>
                <a:cs typeface="Adobe Hebrew" panose="02040503050201020203" pitchFamily="18" charset="-79"/>
              </a:rPr>
              <a:t>are posted online</a:t>
            </a:r>
          </a:p>
        </p:txBody>
      </p:sp>
    </p:spTree>
    <p:extLst>
      <p:ext uri="{BB962C8B-B14F-4D97-AF65-F5344CB8AC3E}">
        <p14:creationId xmlns:p14="http://schemas.microsoft.com/office/powerpoint/2010/main" val="206309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HV 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886705F1-C1A2-4EAC-9990-9369256005A1}"/>
              </a:ext>
            </a:extLst>
          </p:cNvPr>
          <p:cNvPicPr>
            <a:picLocks noChangeAspect="1"/>
          </p:cNvPicPr>
          <p:nvPr/>
        </p:nvPicPr>
        <p:blipFill>
          <a:blip r:embed="rId4"/>
          <a:stretch>
            <a:fillRect/>
          </a:stretch>
        </p:blipFill>
        <p:spPr>
          <a:xfrm>
            <a:off x="2552309" y="1114945"/>
            <a:ext cx="4119783" cy="5043005"/>
          </a:xfrm>
          <a:prstGeom prst="rect">
            <a:avLst/>
          </a:prstGeom>
          <a:ln>
            <a:noFill/>
          </a:ln>
          <a:effectLst>
            <a:softEdge rad="112500"/>
          </a:effectLst>
        </p:spPr>
      </p:pic>
      <p:sp>
        <p:nvSpPr>
          <p:cNvPr id="9" name="Main Title">
            <a:extLst>
              <a:ext uri="{FF2B5EF4-FFF2-40B4-BE49-F238E27FC236}">
                <a16:creationId xmlns:a16="http://schemas.microsoft.com/office/drawing/2014/main" id="{58A9A9EF-9C30-4EDD-AA79-79A35D79306A}"/>
              </a:ext>
            </a:extLst>
          </p:cNvPr>
          <p:cNvSpPr/>
          <p:nvPr/>
        </p:nvSpPr>
        <p:spPr>
          <a:xfrm>
            <a:off x="266310" y="1177090"/>
            <a:ext cx="8611382" cy="769441"/>
          </a:xfrm>
          <a:prstGeom prst="rect">
            <a:avLst/>
          </a:prstGeom>
        </p:spPr>
        <p:txBody>
          <a:bodyPr wrap="square">
            <a:spAutoFit/>
          </a:bodyPr>
          <a:lstStyle/>
          <a:p>
            <a:pPr algn="ctr"/>
            <a:r>
              <a:rPr lang="en-US" sz="4400" dirty="0">
                <a:latin typeface="Adobe Hebrew" panose="02040503050201020203" pitchFamily="18" charset="-79"/>
                <a:cs typeface="Adobe Hebrew" panose="02040503050201020203" pitchFamily="18" charset="-79"/>
              </a:rPr>
              <a:t>MID decided to add armoring</a:t>
            </a:r>
          </a:p>
        </p:txBody>
      </p:sp>
      <p:sp>
        <p:nvSpPr>
          <p:cNvPr id="10" name="Red text in the corner">
            <a:extLst>
              <a:ext uri="{FF2B5EF4-FFF2-40B4-BE49-F238E27FC236}">
                <a16:creationId xmlns:a16="http://schemas.microsoft.com/office/drawing/2014/main" id="{5DF40C1F-F99D-41D5-BA34-1A3FDB4956CE}"/>
              </a:ext>
            </a:extLst>
          </p:cNvPr>
          <p:cNvSpPr>
            <a:spLocks noGrp="1"/>
          </p:cNvSpPr>
          <p:nvPr>
            <p:ph type="ctrTitle"/>
          </p:nvPr>
        </p:nvSpPr>
        <p:spPr>
          <a:xfrm>
            <a:off x="6591692" y="5730535"/>
            <a:ext cx="2552308" cy="427416"/>
          </a:xfrm>
        </p:spPr>
        <p:txBody>
          <a:bodyPr>
            <a:noAutofit/>
          </a:bodyPr>
          <a:lstStyle/>
          <a:p>
            <a:r>
              <a:rPr lang="en-US" sz="1600" b="1" i="1" dirty="0">
                <a:solidFill>
                  <a:srgbClr val="FF0000"/>
                </a:solidFill>
                <a:latin typeface="Adobe Hebrew" panose="02040503050201020203" pitchFamily="18" charset="-79"/>
                <a:cs typeface="Adobe Hebrew" panose="02040503050201020203" pitchFamily="18" charset="-79"/>
              </a:rPr>
              <a:t>All slides &amp; white paper </a:t>
            </a:r>
            <a:br>
              <a:rPr lang="en-US" sz="1600" b="1" i="1" dirty="0">
                <a:solidFill>
                  <a:srgbClr val="FF0000"/>
                </a:solidFill>
                <a:latin typeface="Adobe Hebrew" panose="02040503050201020203" pitchFamily="18" charset="-79"/>
                <a:cs typeface="Adobe Hebrew" panose="02040503050201020203" pitchFamily="18" charset="-79"/>
              </a:rPr>
            </a:br>
            <a:r>
              <a:rPr lang="en-US" sz="1600" b="1" i="1" dirty="0">
                <a:solidFill>
                  <a:srgbClr val="FF0000"/>
                </a:solidFill>
                <a:latin typeface="Adobe Hebrew" panose="02040503050201020203" pitchFamily="18" charset="-79"/>
                <a:cs typeface="Adobe Hebrew" panose="02040503050201020203" pitchFamily="18" charset="-79"/>
              </a:rPr>
              <a:t>are posted online</a:t>
            </a:r>
          </a:p>
        </p:txBody>
      </p:sp>
      <p:sp>
        <p:nvSpPr>
          <p:cNvPr id="7" name="Rectangle 6">
            <a:extLst>
              <a:ext uri="{FF2B5EF4-FFF2-40B4-BE49-F238E27FC236}">
                <a16:creationId xmlns:a16="http://schemas.microsoft.com/office/drawing/2014/main" id="{A694FF81-B63D-4228-A5C8-9B7A5CC1C894}"/>
              </a:ext>
            </a:extLst>
          </p:cNvPr>
          <p:cNvSpPr/>
          <p:nvPr/>
        </p:nvSpPr>
        <p:spPr>
          <a:xfrm>
            <a:off x="266309" y="2545871"/>
            <a:ext cx="2286000" cy="2308324"/>
          </a:xfrm>
          <a:prstGeom prst="rect">
            <a:avLst/>
          </a:prstGeom>
        </p:spPr>
        <p:txBody>
          <a:bodyPr wrap="square">
            <a:spAutoFit/>
          </a:bodyPr>
          <a:lstStyle/>
          <a:p>
            <a:pPr algn="r"/>
            <a:r>
              <a:rPr lang="en-US" dirty="0"/>
              <a:t>Below the apron and </a:t>
            </a:r>
            <a:br>
              <a:rPr lang="en-US" dirty="0"/>
            </a:br>
            <a:r>
              <a:rPr lang="en-US" dirty="0"/>
              <a:t>1967 armoring</a:t>
            </a:r>
          </a:p>
          <a:p>
            <a:pPr algn="r"/>
            <a:r>
              <a:rPr lang="en-US" dirty="0"/>
              <a:t>highly fractured, </a:t>
            </a:r>
            <a:br>
              <a:rPr lang="en-US" dirty="0"/>
            </a:br>
            <a:r>
              <a:rPr lang="en-US" dirty="0"/>
              <a:t>erodible geologic</a:t>
            </a:r>
            <a:br>
              <a:rPr lang="en-US" dirty="0"/>
            </a:br>
            <a:r>
              <a:rPr lang="en-US" dirty="0"/>
              <a:t>conditions, it was</a:t>
            </a:r>
          </a:p>
          <a:p>
            <a:pPr algn="r"/>
            <a:r>
              <a:rPr lang="en-US" dirty="0"/>
              <a:t>decided to armor where the rock is softer than concrete.</a:t>
            </a:r>
          </a:p>
        </p:txBody>
      </p:sp>
      <p:sp>
        <p:nvSpPr>
          <p:cNvPr id="8" name="Rectangle 7">
            <a:extLst>
              <a:ext uri="{FF2B5EF4-FFF2-40B4-BE49-F238E27FC236}">
                <a16:creationId xmlns:a16="http://schemas.microsoft.com/office/drawing/2014/main" id="{3C371065-7A51-427A-B28D-7A230A1D3158}"/>
              </a:ext>
            </a:extLst>
          </p:cNvPr>
          <p:cNvSpPr/>
          <p:nvPr/>
        </p:nvSpPr>
        <p:spPr>
          <a:xfrm>
            <a:off x="6672092" y="2545871"/>
            <a:ext cx="1957003" cy="2031325"/>
          </a:xfrm>
          <a:prstGeom prst="rect">
            <a:avLst/>
          </a:prstGeom>
        </p:spPr>
        <p:txBody>
          <a:bodyPr wrap="square">
            <a:spAutoFit/>
          </a:bodyPr>
          <a:lstStyle/>
          <a:p>
            <a:r>
              <a:rPr lang="en-US" dirty="0"/>
              <a:t>Extending the  armor for a reasonable distance downstream of existing apron and cutoff wall.</a:t>
            </a:r>
          </a:p>
        </p:txBody>
      </p:sp>
    </p:spTree>
    <p:extLst>
      <p:ext uri="{BB962C8B-B14F-4D97-AF65-F5344CB8AC3E}">
        <p14:creationId xmlns:p14="http://schemas.microsoft.com/office/powerpoint/2010/main" val="303370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HV 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87E98327-DBDF-4D65-973C-B192A8613B01}"/>
              </a:ext>
            </a:extLst>
          </p:cNvPr>
          <p:cNvPicPr>
            <a:picLocks noChangeAspect="1"/>
          </p:cNvPicPr>
          <p:nvPr/>
        </p:nvPicPr>
        <p:blipFill>
          <a:blip r:embed="rId4"/>
          <a:stretch>
            <a:fillRect/>
          </a:stretch>
        </p:blipFill>
        <p:spPr>
          <a:xfrm>
            <a:off x="1308508" y="1177090"/>
            <a:ext cx="6526981" cy="4895236"/>
          </a:xfrm>
          <a:prstGeom prst="rect">
            <a:avLst/>
          </a:prstGeom>
          <a:ln>
            <a:noFill/>
          </a:ln>
          <a:effectLst>
            <a:softEdge rad="112500"/>
          </a:effectLst>
        </p:spPr>
      </p:pic>
      <p:sp>
        <p:nvSpPr>
          <p:cNvPr id="9" name="Main Title">
            <a:extLst>
              <a:ext uri="{FF2B5EF4-FFF2-40B4-BE49-F238E27FC236}">
                <a16:creationId xmlns:a16="http://schemas.microsoft.com/office/drawing/2014/main" id="{58A9A9EF-9C30-4EDD-AA79-79A35D79306A}"/>
              </a:ext>
            </a:extLst>
          </p:cNvPr>
          <p:cNvSpPr/>
          <p:nvPr/>
        </p:nvSpPr>
        <p:spPr>
          <a:xfrm>
            <a:off x="159795" y="1426504"/>
            <a:ext cx="8824404" cy="707886"/>
          </a:xfrm>
          <a:prstGeom prst="rect">
            <a:avLst/>
          </a:prstGeom>
        </p:spPr>
        <p:txBody>
          <a:bodyPr wrap="square">
            <a:spAutoFit/>
          </a:bodyPr>
          <a:lstStyle/>
          <a:p>
            <a:pPr algn="ctr"/>
            <a:r>
              <a:rPr lang="en-US" sz="4000" dirty="0">
                <a:latin typeface="Adobe Hebrew" panose="02040503050201020203" pitchFamily="18" charset="-79"/>
                <a:cs typeface="Adobe Hebrew" panose="02040503050201020203" pitchFamily="18" charset="-79"/>
              </a:rPr>
              <a:t>Removal of loose &amp; undesired material</a:t>
            </a:r>
          </a:p>
        </p:txBody>
      </p:sp>
      <p:sp>
        <p:nvSpPr>
          <p:cNvPr id="10" name="Red text in the corner">
            <a:extLst>
              <a:ext uri="{FF2B5EF4-FFF2-40B4-BE49-F238E27FC236}">
                <a16:creationId xmlns:a16="http://schemas.microsoft.com/office/drawing/2014/main" id="{5DF40C1F-F99D-41D5-BA34-1A3FDB4956CE}"/>
              </a:ext>
            </a:extLst>
          </p:cNvPr>
          <p:cNvSpPr>
            <a:spLocks noGrp="1"/>
          </p:cNvSpPr>
          <p:nvPr>
            <p:ph type="ctrTitle"/>
          </p:nvPr>
        </p:nvSpPr>
        <p:spPr>
          <a:xfrm>
            <a:off x="6591692" y="5730535"/>
            <a:ext cx="2552308" cy="427416"/>
          </a:xfrm>
        </p:spPr>
        <p:txBody>
          <a:bodyPr>
            <a:noAutofit/>
          </a:bodyPr>
          <a:lstStyle/>
          <a:p>
            <a:r>
              <a:rPr lang="en-US" sz="1600" b="1" i="1" dirty="0">
                <a:solidFill>
                  <a:srgbClr val="FF0000"/>
                </a:solidFill>
                <a:latin typeface="Adobe Hebrew" panose="02040503050201020203" pitchFamily="18" charset="-79"/>
                <a:cs typeface="Adobe Hebrew" panose="02040503050201020203" pitchFamily="18" charset="-79"/>
              </a:rPr>
              <a:t>All slides &amp; white paper </a:t>
            </a:r>
            <a:br>
              <a:rPr lang="en-US" sz="1600" b="1" i="1" dirty="0">
                <a:solidFill>
                  <a:srgbClr val="FF0000"/>
                </a:solidFill>
                <a:latin typeface="Adobe Hebrew" panose="02040503050201020203" pitchFamily="18" charset="-79"/>
                <a:cs typeface="Adobe Hebrew" panose="02040503050201020203" pitchFamily="18" charset="-79"/>
              </a:rPr>
            </a:br>
            <a:r>
              <a:rPr lang="en-US" sz="1600" b="1" i="1" dirty="0">
                <a:solidFill>
                  <a:srgbClr val="FF0000"/>
                </a:solidFill>
                <a:latin typeface="Adobe Hebrew" panose="02040503050201020203" pitchFamily="18" charset="-79"/>
                <a:cs typeface="Adobe Hebrew" panose="02040503050201020203" pitchFamily="18" charset="-79"/>
              </a:rPr>
              <a:t>are posted online</a:t>
            </a:r>
          </a:p>
        </p:txBody>
      </p:sp>
      <p:sp>
        <p:nvSpPr>
          <p:cNvPr id="7" name="Rectangle 6">
            <a:extLst>
              <a:ext uri="{FF2B5EF4-FFF2-40B4-BE49-F238E27FC236}">
                <a16:creationId xmlns:a16="http://schemas.microsoft.com/office/drawing/2014/main" id="{A694FF81-B63D-4228-A5C8-9B7A5CC1C894}"/>
              </a:ext>
            </a:extLst>
          </p:cNvPr>
          <p:cNvSpPr/>
          <p:nvPr/>
        </p:nvSpPr>
        <p:spPr>
          <a:xfrm>
            <a:off x="213052" y="4976665"/>
            <a:ext cx="8717891" cy="923330"/>
          </a:xfrm>
          <a:prstGeom prst="rect">
            <a:avLst/>
          </a:prstGeom>
        </p:spPr>
        <p:txBody>
          <a:bodyPr wrap="square">
            <a:spAutoFit/>
          </a:bodyPr>
          <a:lstStyle/>
          <a:p>
            <a:pPr algn="ctr"/>
            <a:r>
              <a:rPr lang="en-US" dirty="0"/>
              <a:t>Mechanical scraping by use of 4 legged spider | Pressure washing | Removing loosened material | Vac trucks used in conjunction with 4 legged spider</a:t>
            </a:r>
          </a:p>
          <a:p>
            <a:pPr algn="r"/>
            <a:endParaRPr lang="en-US" dirty="0"/>
          </a:p>
        </p:txBody>
      </p:sp>
    </p:spTree>
    <p:extLst>
      <p:ext uri="{BB962C8B-B14F-4D97-AF65-F5344CB8AC3E}">
        <p14:creationId xmlns:p14="http://schemas.microsoft.com/office/powerpoint/2010/main" val="54310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HV 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9E53E2F6-DD56-4F2A-8236-2D47F77A14EA}"/>
              </a:ext>
            </a:extLst>
          </p:cNvPr>
          <p:cNvPicPr>
            <a:picLocks noChangeAspect="1"/>
          </p:cNvPicPr>
          <p:nvPr/>
        </p:nvPicPr>
        <p:blipFill>
          <a:blip r:embed="rId4"/>
          <a:stretch>
            <a:fillRect/>
          </a:stretch>
        </p:blipFill>
        <p:spPr>
          <a:xfrm>
            <a:off x="1225115" y="1118587"/>
            <a:ext cx="6693763" cy="5039364"/>
          </a:xfrm>
          <a:prstGeom prst="rect">
            <a:avLst/>
          </a:prstGeom>
          <a:ln>
            <a:noFill/>
          </a:ln>
          <a:effectLst>
            <a:softEdge rad="112500"/>
          </a:effectLst>
        </p:spPr>
      </p:pic>
      <p:sp>
        <p:nvSpPr>
          <p:cNvPr id="9" name="Main Title">
            <a:extLst>
              <a:ext uri="{FF2B5EF4-FFF2-40B4-BE49-F238E27FC236}">
                <a16:creationId xmlns:a16="http://schemas.microsoft.com/office/drawing/2014/main" id="{58A9A9EF-9C30-4EDD-AA79-79A35D79306A}"/>
              </a:ext>
            </a:extLst>
          </p:cNvPr>
          <p:cNvSpPr/>
          <p:nvPr/>
        </p:nvSpPr>
        <p:spPr>
          <a:xfrm>
            <a:off x="159794" y="2721114"/>
            <a:ext cx="8824404" cy="707886"/>
          </a:xfrm>
          <a:prstGeom prst="rect">
            <a:avLst/>
          </a:prstGeom>
        </p:spPr>
        <p:txBody>
          <a:bodyPr wrap="square">
            <a:spAutoFit/>
          </a:bodyPr>
          <a:lstStyle/>
          <a:p>
            <a:pPr algn="ctr"/>
            <a:r>
              <a:rPr lang="en-US" sz="4000" dirty="0">
                <a:latin typeface="Adobe Hebrew" panose="02040503050201020203" pitchFamily="18" charset="-79"/>
                <a:cs typeface="Adobe Hebrew" panose="02040503050201020203" pitchFamily="18" charset="-79"/>
              </a:rPr>
              <a:t>Bouldering &amp; pumping concrete</a:t>
            </a:r>
          </a:p>
        </p:txBody>
      </p:sp>
      <p:sp>
        <p:nvSpPr>
          <p:cNvPr id="10" name="Red text in the corner">
            <a:extLst>
              <a:ext uri="{FF2B5EF4-FFF2-40B4-BE49-F238E27FC236}">
                <a16:creationId xmlns:a16="http://schemas.microsoft.com/office/drawing/2014/main" id="{5DF40C1F-F99D-41D5-BA34-1A3FDB4956CE}"/>
              </a:ext>
            </a:extLst>
          </p:cNvPr>
          <p:cNvSpPr>
            <a:spLocks noGrp="1"/>
          </p:cNvSpPr>
          <p:nvPr>
            <p:ph type="ctrTitle"/>
          </p:nvPr>
        </p:nvSpPr>
        <p:spPr>
          <a:xfrm>
            <a:off x="6591692" y="5730535"/>
            <a:ext cx="2552308" cy="427416"/>
          </a:xfrm>
        </p:spPr>
        <p:txBody>
          <a:bodyPr>
            <a:noAutofit/>
          </a:bodyPr>
          <a:lstStyle/>
          <a:p>
            <a:r>
              <a:rPr lang="en-US" sz="1600" b="1" i="1" dirty="0">
                <a:solidFill>
                  <a:srgbClr val="FF0000"/>
                </a:solidFill>
                <a:latin typeface="Adobe Hebrew" panose="02040503050201020203" pitchFamily="18" charset="-79"/>
                <a:cs typeface="Adobe Hebrew" panose="02040503050201020203" pitchFamily="18" charset="-79"/>
              </a:rPr>
              <a:t>All slides &amp; white paper </a:t>
            </a:r>
            <a:br>
              <a:rPr lang="en-US" sz="1600" b="1" i="1" dirty="0">
                <a:solidFill>
                  <a:srgbClr val="FF0000"/>
                </a:solidFill>
                <a:latin typeface="Adobe Hebrew" panose="02040503050201020203" pitchFamily="18" charset="-79"/>
                <a:cs typeface="Adobe Hebrew" panose="02040503050201020203" pitchFamily="18" charset="-79"/>
              </a:rPr>
            </a:br>
            <a:r>
              <a:rPr lang="en-US" sz="1600" b="1" i="1" dirty="0">
                <a:solidFill>
                  <a:srgbClr val="FF0000"/>
                </a:solidFill>
                <a:latin typeface="Adobe Hebrew" panose="02040503050201020203" pitchFamily="18" charset="-79"/>
                <a:cs typeface="Adobe Hebrew" panose="02040503050201020203" pitchFamily="18" charset="-79"/>
              </a:rPr>
              <a:t>are posted online</a:t>
            </a:r>
          </a:p>
        </p:txBody>
      </p:sp>
    </p:spTree>
    <p:extLst>
      <p:ext uri="{BB962C8B-B14F-4D97-AF65-F5344CB8AC3E}">
        <p14:creationId xmlns:p14="http://schemas.microsoft.com/office/powerpoint/2010/main" val="113108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HV 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D8E7779D-06E9-4725-B608-53CC26547746}"/>
              </a:ext>
            </a:extLst>
          </p:cNvPr>
          <p:cNvPicPr>
            <a:picLocks noChangeAspect="1"/>
          </p:cNvPicPr>
          <p:nvPr/>
        </p:nvPicPr>
        <p:blipFill>
          <a:blip r:embed="rId4"/>
          <a:stretch>
            <a:fillRect/>
          </a:stretch>
        </p:blipFill>
        <p:spPr>
          <a:xfrm>
            <a:off x="159794" y="1146506"/>
            <a:ext cx="8824403" cy="5004784"/>
          </a:xfrm>
          <a:prstGeom prst="rect">
            <a:avLst/>
          </a:prstGeom>
          <a:ln>
            <a:noFill/>
          </a:ln>
          <a:effectLst>
            <a:softEdge rad="112500"/>
          </a:effectLst>
        </p:spPr>
      </p:pic>
      <p:sp>
        <p:nvSpPr>
          <p:cNvPr id="9" name="Main Title">
            <a:extLst>
              <a:ext uri="{FF2B5EF4-FFF2-40B4-BE49-F238E27FC236}">
                <a16:creationId xmlns:a16="http://schemas.microsoft.com/office/drawing/2014/main" id="{58A9A9EF-9C30-4EDD-AA79-79A35D79306A}"/>
              </a:ext>
            </a:extLst>
          </p:cNvPr>
          <p:cNvSpPr/>
          <p:nvPr/>
        </p:nvSpPr>
        <p:spPr>
          <a:xfrm>
            <a:off x="-821103" y="3086920"/>
            <a:ext cx="8824404" cy="769441"/>
          </a:xfrm>
          <a:prstGeom prst="rect">
            <a:avLst/>
          </a:prstGeom>
        </p:spPr>
        <p:txBody>
          <a:bodyPr wrap="square">
            <a:spAutoFit/>
          </a:bodyPr>
          <a:lstStyle/>
          <a:p>
            <a:pPr algn="ctr"/>
            <a:r>
              <a:rPr lang="en-US" sz="4400" dirty="0">
                <a:latin typeface="Adobe Hebrew" panose="02040503050201020203" pitchFamily="18" charset="-79"/>
                <a:cs typeface="Adobe Hebrew" panose="02040503050201020203" pitchFamily="18" charset="-79"/>
              </a:rPr>
              <a:t>2017 Finished Product</a:t>
            </a:r>
          </a:p>
        </p:txBody>
      </p:sp>
      <p:sp>
        <p:nvSpPr>
          <p:cNvPr id="10" name="Red text in the corner">
            <a:extLst>
              <a:ext uri="{FF2B5EF4-FFF2-40B4-BE49-F238E27FC236}">
                <a16:creationId xmlns:a16="http://schemas.microsoft.com/office/drawing/2014/main" id="{5DF40C1F-F99D-41D5-BA34-1A3FDB4956CE}"/>
              </a:ext>
            </a:extLst>
          </p:cNvPr>
          <p:cNvSpPr>
            <a:spLocks noGrp="1"/>
          </p:cNvSpPr>
          <p:nvPr>
            <p:ph type="ctrTitle"/>
          </p:nvPr>
        </p:nvSpPr>
        <p:spPr>
          <a:xfrm>
            <a:off x="6591692" y="5730535"/>
            <a:ext cx="2552308" cy="427416"/>
          </a:xfrm>
        </p:spPr>
        <p:txBody>
          <a:bodyPr>
            <a:noAutofit/>
          </a:bodyPr>
          <a:lstStyle/>
          <a:p>
            <a:r>
              <a:rPr lang="en-US" sz="1600" b="1" i="1" dirty="0">
                <a:solidFill>
                  <a:srgbClr val="FF0000"/>
                </a:solidFill>
                <a:latin typeface="Adobe Hebrew" panose="02040503050201020203" pitchFamily="18" charset="-79"/>
                <a:cs typeface="Adobe Hebrew" panose="02040503050201020203" pitchFamily="18" charset="-79"/>
              </a:rPr>
              <a:t>All slides &amp; white paper </a:t>
            </a:r>
            <a:br>
              <a:rPr lang="en-US" sz="1600" b="1" i="1" dirty="0">
                <a:solidFill>
                  <a:srgbClr val="FF0000"/>
                </a:solidFill>
                <a:latin typeface="Adobe Hebrew" panose="02040503050201020203" pitchFamily="18" charset="-79"/>
                <a:cs typeface="Adobe Hebrew" panose="02040503050201020203" pitchFamily="18" charset="-79"/>
              </a:rPr>
            </a:br>
            <a:r>
              <a:rPr lang="en-US" sz="1600" b="1" i="1" dirty="0">
                <a:solidFill>
                  <a:srgbClr val="FF0000"/>
                </a:solidFill>
                <a:latin typeface="Adobe Hebrew" panose="02040503050201020203" pitchFamily="18" charset="-79"/>
                <a:cs typeface="Adobe Hebrew" panose="02040503050201020203" pitchFamily="18" charset="-79"/>
              </a:rPr>
              <a:t>are posted online</a:t>
            </a:r>
          </a:p>
        </p:txBody>
      </p:sp>
      <p:sp>
        <p:nvSpPr>
          <p:cNvPr id="6" name="Rectangle 5">
            <a:extLst>
              <a:ext uri="{FF2B5EF4-FFF2-40B4-BE49-F238E27FC236}">
                <a16:creationId xmlns:a16="http://schemas.microsoft.com/office/drawing/2014/main" id="{9B789BAF-D3AB-42AE-9024-3C29B34634AD}"/>
              </a:ext>
            </a:extLst>
          </p:cNvPr>
          <p:cNvSpPr/>
          <p:nvPr/>
        </p:nvSpPr>
        <p:spPr>
          <a:xfrm>
            <a:off x="4845684" y="4954830"/>
            <a:ext cx="1263680" cy="369332"/>
          </a:xfrm>
          <a:prstGeom prst="rect">
            <a:avLst/>
          </a:prstGeom>
        </p:spPr>
        <p:txBody>
          <a:bodyPr wrap="none">
            <a:spAutoFit/>
          </a:bodyPr>
          <a:lstStyle/>
          <a:p>
            <a:pPr algn="ctr"/>
            <a:r>
              <a:rPr lang="en-US" dirty="0"/>
              <a:t>1967 repair</a:t>
            </a:r>
          </a:p>
        </p:txBody>
      </p:sp>
      <p:sp>
        <p:nvSpPr>
          <p:cNvPr id="7" name="Rectangle 6">
            <a:extLst>
              <a:ext uri="{FF2B5EF4-FFF2-40B4-BE49-F238E27FC236}">
                <a16:creationId xmlns:a16="http://schemas.microsoft.com/office/drawing/2014/main" id="{876D83B1-80C5-474A-9221-E415C04BD380}"/>
              </a:ext>
            </a:extLst>
          </p:cNvPr>
          <p:cNvSpPr/>
          <p:nvPr/>
        </p:nvSpPr>
        <p:spPr>
          <a:xfrm>
            <a:off x="3105659" y="1760106"/>
            <a:ext cx="1263679" cy="369332"/>
          </a:xfrm>
          <a:prstGeom prst="rect">
            <a:avLst/>
          </a:prstGeom>
        </p:spPr>
        <p:txBody>
          <a:bodyPr wrap="none">
            <a:spAutoFit/>
          </a:bodyPr>
          <a:lstStyle/>
          <a:p>
            <a:pPr algn="ctr"/>
            <a:r>
              <a:rPr lang="en-US" dirty="0"/>
              <a:t>1967 repair</a:t>
            </a:r>
          </a:p>
        </p:txBody>
      </p:sp>
      <p:sp>
        <p:nvSpPr>
          <p:cNvPr id="8" name="Rectangle 7">
            <a:extLst>
              <a:ext uri="{FF2B5EF4-FFF2-40B4-BE49-F238E27FC236}">
                <a16:creationId xmlns:a16="http://schemas.microsoft.com/office/drawing/2014/main" id="{F1E2CDC3-6EB1-40AD-BBD5-0A0FA1BBFBA0}"/>
              </a:ext>
            </a:extLst>
          </p:cNvPr>
          <p:cNvSpPr/>
          <p:nvPr/>
        </p:nvSpPr>
        <p:spPr>
          <a:xfrm>
            <a:off x="4934459" y="2216728"/>
            <a:ext cx="1263679" cy="369332"/>
          </a:xfrm>
          <a:prstGeom prst="rect">
            <a:avLst/>
          </a:prstGeom>
        </p:spPr>
        <p:txBody>
          <a:bodyPr wrap="none">
            <a:spAutoFit/>
          </a:bodyPr>
          <a:lstStyle/>
          <a:p>
            <a:pPr algn="ctr"/>
            <a:r>
              <a:rPr lang="en-US" dirty="0"/>
              <a:t>1967 repair</a:t>
            </a:r>
          </a:p>
        </p:txBody>
      </p:sp>
      <p:sp>
        <p:nvSpPr>
          <p:cNvPr id="11" name="Rectangle 10">
            <a:extLst>
              <a:ext uri="{FF2B5EF4-FFF2-40B4-BE49-F238E27FC236}">
                <a16:creationId xmlns:a16="http://schemas.microsoft.com/office/drawing/2014/main" id="{BEEADF4A-1941-41AE-AC0F-44820990A078}"/>
              </a:ext>
            </a:extLst>
          </p:cNvPr>
          <p:cNvSpPr/>
          <p:nvPr/>
        </p:nvSpPr>
        <p:spPr>
          <a:xfrm>
            <a:off x="7168580" y="2820599"/>
            <a:ext cx="1263679" cy="369332"/>
          </a:xfrm>
          <a:prstGeom prst="rect">
            <a:avLst/>
          </a:prstGeom>
        </p:spPr>
        <p:txBody>
          <a:bodyPr wrap="none">
            <a:spAutoFit/>
          </a:bodyPr>
          <a:lstStyle/>
          <a:p>
            <a:pPr algn="ctr"/>
            <a:r>
              <a:rPr lang="en-US" dirty="0"/>
              <a:t>1967 repair</a:t>
            </a:r>
          </a:p>
        </p:txBody>
      </p:sp>
    </p:spTree>
    <p:extLst>
      <p:ext uri="{BB962C8B-B14F-4D97-AF65-F5344CB8AC3E}">
        <p14:creationId xmlns:p14="http://schemas.microsoft.com/office/powerpoint/2010/main" val="312832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HV fr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Main Title">
            <a:extLst>
              <a:ext uri="{FF2B5EF4-FFF2-40B4-BE49-F238E27FC236}">
                <a16:creationId xmlns:a16="http://schemas.microsoft.com/office/drawing/2014/main" id="{58A9A9EF-9C30-4EDD-AA79-79A35D79306A}"/>
              </a:ext>
            </a:extLst>
          </p:cNvPr>
          <p:cNvSpPr/>
          <p:nvPr/>
        </p:nvSpPr>
        <p:spPr>
          <a:xfrm>
            <a:off x="4577550" y="1242902"/>
            <a:ext cx="4028284" cy="1077218"/>
          </a:xfrm>
          <a:prstGeom prst="rect">
            <a:avLst/>
          </a:prstGeom>
        </p:spPr>
        <p:txBody>
          <a:bodyPr wrap="square">
            <a:spAutoFit/>
          </a:bodyPr>
          <a:lstStyle/>
          <a:p>
            <a:pPr algn="ctr"/>
            <a:r>
              <a:rPr lang="en-US" sz="3200" dirty="0">
                <a:latin typeface="Adobe Hebrew" panose="02040503050201020203" pitchFamily="18" charset="-79"/>
                <a:cs typeface="Adobe Hebrew" panose="02040503050201020203" pitchFamily="18" charset="-79"/>
              </a:rPr>
              <a:t>Point cloud &amp; </a:t>
            </a:r>
            <a:br>
              <a:rPr lang="en-US" sz="3200" dirty="0">
                <a:latin typeface="Adobe Hebrew" panose="02040503050201020203" pitchFamily="18" charset="-79"/>
                <a:cs typeface="Adobe Hebrew" panose="02040503050201020203" pitchFamily="18" charset="-79"/>
              </a:rPr>
            </a:br>
            <a:r>
              <a:rPr lang="en-US" sz="3200" dirty="0">
                <a:latin typeface="Adobe Hebrew" panose="02040503050201020203" pitchFamily="18" charset="-79"/>
                <a:cs typeface="Adobe Hebrew" panose="02040503050201020203" pitchFamily="18" charset="-79"/>
              </a:rPr>
              <a:t>modeling of spillway</a:t>
            </a:r>
          </a:p>
        </p:txBody>
      </p:sp>
      <p:sp>
        <p:nvSpPr>
          <p:cNvPr id="10" name="Red text in the corner">
            <a:extLst>
              <a:ext uri="{FF2B5EF4-FFF2-40B4-BE49-F238E27FC236}">
                <a16:creationId xmlns:a16="http://schemas.microsoft.com/office/drawing/2014/main" id="{5DF40C1F-F99D-41D5-BA34-1A3FDB4956CE}"/>
              </a:ext>
            </a:extLst>
          </p:cNvPr>
          <p:cNvSpPr>
            <a:spLocks noGrp="1"/>
          </p:cNvSpPr>
          <p:nvPr>
            <p:ph type="ctrTitle"/>
          </p:nvPr>
        </p:nvSpPr>
        <p:spPr>
          <a:xfrm>
            <a:off x="6591692" y="5730535"/>
            <a:ext cx="2552308" cy="427416"/>
          </a:xfrm>
        </p:spPr>
        <p:txBody>
          <a:bodyPr>
            <a:noAutofit/>
          </a:bodyPr>
          <a:lstStyle/>
          <a:p>
            <a:r>
              <a:rPr lang="en-US" sz="1600" b="1" i="1" dirty="0">
                <a:solidFill>
                  <a:srgbClr val="FF0000"/>
                </a:solidFill>
                <a:latin typeface="Adobe Hebrew" panose="02040503050201020203" pitchFamily="18" charset="-79"/>
                <a:cs typeface="Adobe Hebrew" panose="02040503050201020203" pitchFamily="18" charset="-79"/>
              </a:rPr>
              <a:t>All slides &amp; white paper </a:t>
            </a:r>
            <a:br>
              <a:rPr lang="en-US" sz="1600" b="1" i="1" dirty="0">
                <a:solidFill>
                  <a:srgbClr val="FF0000"/>
                </a:solidFill>
                <a:latin typeface="Adobe Hebrew" panose="02040503050201020203" pitchFamily="18" charset="-79"/>
                <a:cs typeface="Adobe Hebrew" panose="02040503050201020203" pitchFamily="18" charset="-79"/>
              </a:rPr>
            </a:br>
            <a:r>
              <a:rPr lang="en-US" sz="1600" b="1" i="1" dirty="0">
                <a:solidFill>
                  <a:srgbClr val="FF0000"/>
                </a:solidFill>
                <a:latin typeface="Adobe Hebrew" panose="02040503050201020203" pitchFamily="18" charset="-79"/>
                <a:cs typeface="Adobe Hebrew" panose="02040503050201020203" pitchFamily="18" charset="-79"/>
              </a:rPr>
              <a:t>are posted online</a:t>
            </a:r>
          </a:p>
        </p:txBody>
      </p:sp>
      <p:sp>
        <p:nvSpPr>
          <p:cNvPr id="2" name="Rectangle 1">
            <a:extLst>
              <a:ext uri="{FF2B5EF4-FFF2-40B4-BE49-F238E27FC236}">
                <a16:creationId xmlns:a16="http://schemas.microsoft.com/office/drawing/2014/main" id="{73E8274C-A44B-4F96-8669-3B00BFF31B25}"/>
              </a:ext>
            </a:extLst>
          </p:cNvPr>
          <p:cNvSpPr/>
          <p:nvPr/>
        </p:nvSpPr>
        <p:spPr>
          <a:xfrm>
            <a:off x="337558" y="5437886"/>
            <a:ext cx="6352492" cy="646331"/>
          </a:xfrm>
          <a:prstGeom prst="rect">
            <a:avLst/>
          </a:prstGeom>
        </p:spPr>
        <p:txBody>
          <a:bodyPr wrap="square">
            <a:spAutoFit/>
          </a:bodyPr>
          <a:lstStyle/>
          <a:p>
            <a:r>
              <a:rPr lang="en-US" i="1" dirty="0"/>
              <a:t>Sub 2cm accuracy for the entire spillway, 1.8 mile downstream channel and dam / powerhouse complex. +1TB of data collected</a:t>
            </a:r>
          </a:p>
        </p:txBody>
      </p:sp>
      <p:sp>
        <p:nvSpPr>
          <p:cNvPr id="5" name="Rectangle 4">
            <a:extLst>
              <a:ext uri="{FF2B5EF4-FFF2-40B4-BE49-F238E27FC236}">
                <a16:creationId xmlns:a16="http://schemas.microsoft.com/office/drawing/2014/main" id="{8DED71B2-F14E-4748-9AA0-952D2BB95078}"/>
              </a:ext>
            </a:extLst>
          </p:cNvPr>
          <p:cNvSpPr/>
          <p:nvPr/>
        </p:nvSpPr>
        <p:spPr>
          <a:xfrm>
            <a:off x="927324" y="5029958"/>
            <a:ext cx="2969974" cy="369332"/>
          </a:xfrm>
          <a:prstGeom prst="rect">
            <a:avLst/>
          </a:prstGeom>
        </p:spPr>
        <p:txBody>
          <a:bodyPr wrap="square">
            <a:spAutoFit/>
          </a:bodyPr>
          <a:lstStyle/>
          <a:p>
            <a:r>
              <a:rPr lang="en-US" dirty="0"/>
              <a:t>Point cloud mesh rendering</a:t>
            </a:r>
          </a:p>
        </p:txBody>
      </p:sp>
      <p:sp>
        <p:nvSpPr>
          <p:cNvPr id="8" name="Rectangle 7">
            <a:extLst>
              <a:ext uri="{FF2B5EF4-FFF2-40B4-BE49-F238E27FC236}">
                <a16:creationId xmlns:a16="http://schemas.microsoft.com/office/drawing/2014/main" id="{1C6BC888-3E16-4684-BBCF-80223BDC25EF}"/>
              </a:ext>
            </a:extLst>
          </p:cNvPr>
          <p:cNvSpPr/>
          <p:nvPr/>
        </p:nvSpPr>
        <p:spPr>
          <a:xfrm>
            <a:off x="5426724" y="5042998"/>
            <a:ext cx="2863348" cy="369332"/>
          </a:xfrm>
          <a:prstGeom prst="rect">
            <a:avLst/>
          </a:prstGeom>
        </p:spPr>
        <p:txBody>
          <a:bodyPr wrap="none">
            <a:spAutoFit/>
          </a:bodyPr>
          <a:lstStyle/>
          <a:p>
            <a:r>
              <a:rPr lang="en-US" dirty="0"/>
              <a:t>Very dense color point cloud</a:t>
            </a:r>
          </a:p>
        </p:txBody>
      </p:sp>
      <p:pic>
        <p:nvPicPr>
          <p:cNvPr id="12" name="Picture 11">
            <a:extLst>
              <a:ext uri="{FF2B5EF4-FFF2-40B4-BE49-F238E27FC236}">
                <a16:creationId xmlns:a16="http://schemas.microsoft.com/office/drawing/2014/main" id="{8F79995D-A03B-4BA0-8E46-5D971E323EBD}"/>
              </a:ext>
            </a:extLst>
          </p:cNvPr>
          <p:cNvPicPr>
            <a:picLocks noChangeAspect="1"/>
          </p:cNvPicPr>
          <p:nvPr/>
        </p:nvPicPr>
        <p:blipFill>
          <a:blip r:embed="rId4"/>
          <a:stretch>
            <a:fillRect/>
          </a:stretch>
        </p:blipFill>
        <p:spPr>
          <a:xfrm>
            <a:off x="324634" y="1177564"/>
            <a:ext cx="4247365" cy="1597083"/>
          </a:xfrm>
          <a:prstGeom prst="rect">
            <a:avLst/>
          </a:prstGeom>
        </p:spPr>
      </p:pic>
      <p:pic>
        <p:nvPicPr>
          <p:cNvPr id="14" name="Picture 13">
            <a:extLst>
              <a:ext uri="{FF2B5EF4-FFF2-40B4-BE49-F238E27FC236}">
                <a16:creationId xmlns:a16="http://schemas.microsoft.com/office/drawing/2014/main" id="{BB9FC6A3-53FD-485F-BD9C-90A34EDB17A4}"/>
              </a:ext>
            </a:extLst>
          </p:cNvPr>
          <p:cNvPicPr>
            <a:picLocks noChangeAspect="1"/>
          </p:cNvPicPr>
          <p:nvPr/>
        </p:nvPicPr>
        <p:blipFill>
          <a:blip r:embed="rId5"/>
          <a:stretch>
            <a:fillRect/>
          </a:stretch>
        </p:blipFill>
        <p:spPr>
          <a:xfrm>
            <a:off x="337557" y="3441134"/>
            <a:ext cx="4221517" cy="1597083"/>
          </a:xfrm>
          <a:prstGeom prst="rect">
            <a:avLst/>
          </a:prstGeom>
        </p:spPr>
      </p:pic>
      <p:sp>
        <p:nvSpPr>
          <p:cNvPr id="15" name="Rectangle 14">
            <a:extLst>
              <a:ext uri="{FF2B5EF4-FFF2-40B4-BE49-F238E27FC236}">
                <a16:creationId xmlns:a16="http://schemas.microsoft.com/office/drawing/2014/main" id="{C417ACA9-08E7-4E2A-8350-2556208FACBC}"/>
              </a:ext>
            </a:extLst>
          </p:cNvPr>
          <p:cNvSpPr/>
          <p:nvPr/>
        </p:nvSpPr>
        <p:spPr>
          <a:xfrm>
            <a:off x="1212395" y="2772298"/>
            <a:ext cx="2106987" cy="369332"/>
          </a:xfrm>
          <a:prstGeom prst="rect">
            <a:avLst/>
          </a:prstGeom>
        </p:spPr>
        <p:txBody>
          <a:bodyPr wrap="none">
            <a:spAutoFit/>
          </a:bodyPr>
          <a:lstStyle/>
          <a:p>
            <a:r>
              <a:rPr lang="en-US" dirty="0"/>
              <a:t>Point cloud ray trace</a:t>
            </a:r>
          </a:p>
        </p:txBody>
      </p:sp>
      <p:pic>
        <p:nvPicPr>
          <p:cNvPr id="17" name="Picture 16">
            <a:extLst>
              <a:ext uri="{FF2B5EF4-FFF2-40B4-BE49-F238E27FC236}">
                <a16:creationId xmlns:a16="http://schemas.microsoft.com/office/drawing/2014/main" id="{5328F688-2F47-4EEC-9AAE-9F5D893B6B70}"/>
              </a:ext>
            </a:extLst>
          </p:cNvPr>
          <p:cNvPicPr>
            <a:picLocks noChangeAspect="1"/>
          </p:cNvPicPr>
          <p:nvPr/>
        </p:nvPicPr>
        <p:blipFill>
          <a:blip r:embed="rId6"/>
          <a:stretch>
            <a:fillRect/>
          </a:stretch>
        </p:blipFill>
        <p:spPr>
          <a:xfrm>
            <a:off x="4637299" y="2772298"/>
            <a:ext cx="4221647" cy="2288696"/>
          </a:xfrm>
          <a:prstGeom prst="rect">
            <a:avLst/>
          </a:prstGeom>
        </p:spPr>
      </p:pic>
    </p:spTree>
    <p:extLst>
      <p:ext uri="{BB962C8B-B14F-4D97-AF65-F5344CB8AC3E}">
        <p14:creationId xmlns:p14="http://schemas.microsoft.com/office/powerpoint/2010/main" val="1589045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2154</TotalTime>
  <Words>889</Words>
  <Application>Microsoft Office PowerPoint</Application>
  <PresentationFormat>On-screen Show (4:3)</PresentationFormat>
  <Paragraphs>116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Adobe Hebrew</vt:lpstr>
      <vt:lpstr>Arial</vt:lpstr>
      <vt:lpstr>Calibri</vt:lpstr>
      <vt:lpstr>Calibri Light</vt:lpstr>
      <vt:lpstr>Office Theme</vt:lpstr>
      <vt:lpstr>All slides &amp; white paper  are posted online</vt:lpstr>
      <vt:lpstr>PowerPoint Presentation</vt:lpstr>
      <vt:lpstr>All slides &amp; white paper  are posted online</vt:lpstr>
      <vt:lpstr>All slides &amp; white paper  are posted online</vt:lpstr>
      <vt:lpstr>All slides &amp; white paper  are posted online</vt:lpstr>
      <vt:lpstr>All slides &amp; white paper  are posted online</vt:lpstr>
      <vt:lpstr>All slides &amp; white paper  are posted online</vt:lpstr>
      <vt:lpstr>All slides &amp; white paper  are posted online</vt:lpstr>
      <vt:lpstr>All slides &amp; white paper  are posted online</vt:lpstr>
      <vt:lpstr>All slides &amp; white paper  are posted online</vt:lpstr>
      <vt:lpstr>All slides &amp; white paper  are posted online</vt:lpstr>
      <vt:lpstr>Slides, additional content &amp; white paper  available at: NewAgeAerial.com/Hydrovision2018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McCreary</cp:lastModifiedBy>
  <cp:revision>50</cp:revision>
  <dcterms:created xsi:type="dcterms:W3CDTF">2016-01-22T16:29:17Z</dcterms:created>
  <dcterms:modified xsi:type="dcterms:W3CDTF">2018-06-26T13:53:25Z</dcterms:modified>
</cp:coreProperties>
</file>